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660" r:id="rId2"/>
  </p:sldMasterIdLst>
  <p:sldIdLst>
    <p:sldId id="256" r:id="rId3"/>
    <p:sldId id="270" r:id="rId4"/>
    <p:sldId id="258" r:id="rId5"/>
    <p:sldId id="273" r:id="rId6"/>
    <p:sldId id="272" r:id="rId7"/>
    <p:sldId id="259" r:id="rId8"/>
    <p:sldId id="275" r:id="rId9"/>
    <p:sldId id="278" r:id="rId10"/>
    <p:sldId id="279" r:id="rId11"/>
    <p:sldId id="277" r:id="rId12"/>
    <p:sldId id="274" r:id="rId13"/>
    <p:sldId id="280" r:id="rId14"/>
    <p:sldId id="304" r:id="rId15"/>
    <p:sldId id="305" r:id="rId16"/>
    <p:sldId id="260" r:id="rId17"/>
    <p:sldId id="287" r:id="rId18"/>
    <p:sldId id="284" r:id="rId19"/>
    <p:sldId id="285" r:id="rId20"/>
    <p:sldId id="286" r:id="rId21"/>
    <p:sldId id="289" r:id="rId22"/>
    <p:sldId id="257" r:id="rId23"/>
    <p:sldId id="261" r:id="rId24"/>
    <p:sldId id="297" r:id="rId25"/>
    <p:sldId id="301" r:id="rId26"/>
    <p:sldId id="298" r:id="rId27"/>
    <p:sldId id="302" r:id="rId28"/>
    <p:sldId id="303" r:id="rId29"/>
    <p:sldId id="271" r:id="rId30"/>
    <p:sldId id="294" r:id="rId31"/>
    <p:sldId id="295" r:id="rId32"/>
    <p:sldId id="263" r:id="rId33"/>
    <p:sldId id="264" r:id="rId34"/>
    <p:sldId id="282" r:id="rId35"/>
    <p:sldId id="283" r:id="rId36"/>
    <p:sldId id="281" r:id="rId37"/>
    <p:sldId id="266" r:id="rId38"/>
    <p:sldId id="268" r:id="rId39"/>
    <p:sldId id="267" r:id="rId40"/>
    <p:sldId id="30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DEAB30-814C-D3D9-46AC-9F5DE69C04AE}" v="8080" dt="2020-04-13T21:37:24.570"/>
    <p1510:client id="{37BB61B8-0449-E7AD-A130-E0BF4FF6ED86}" v="3011" dt="2020-04-13T21:47:12.123"/>
    <p1510:client id="{717CE640-9879-4B6F-B468-045E7339AB92}" v="1798" dt="2020-04-13T00:41:23.127"/>
    <p1510:client id="{923A9ABF-88F9-CD10-9494-0D770C7E3A7B}" v="443" dt="2020-04-13T21:50:02.244"/>
    <p1510:client id="{B1ED354A-B2AF-383C-6FA5-00CCF7B90EFF}" v="1111" dt="2020-04-13T06:23:19.078"/>
    <p1510:client id="{BCAE5CD0-C798-E110-5625-6C18A623A4F4}" v="1" dt="2020-04-05T22:07:54.561"/>
    <p1510:client id="{C95D7ABA-DF46-D06F-C4E1-35A94D49692B}" v="16" dt="2020-04-13T17:50:11.543"/>
    <p1510:client id="{D57A0428-C59A-EC67-2F36-DDB46A9D8D80}" v="2905" dt="2020-04-13T20:02:58.275"/>
    <p1510:client id="{E175A3C9-ECE5-1F21-4320-9FE347FF8583}" v="1383" dt="2020-04-13T21:50:20.3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ata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8C24C5-DF26-4880-ACDC-3E1CCC4ED3A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08822BA-14CE-427B-BFA5-885B363FDDBC}">
      <dgm:prSet/>
      <dgm:spPr/>
      <dgm:t>
        <a:bodyPr/>
        <a:lstStyle/>
        <a:p>
          <a:r>
            <a:rPr lang="en-US" b="1"/>
            <a:t>Too many questions asked : </a:t>
          </a:r>
          <a:r>
            <a:rPr lang="en-US"/>
            <a:t>Need to answer to a huge questionnaire before finally contacting emergency</a:t>
          </a:r>
        </a:p>
      </dgm:t>
    </dgm:pt>
    <dgm:pt modelId="{E85C849D-40C0-425F-B842-E3785D5049CA}" type="parTrans" cxnId="{34D1C443-C0AD-42D9-832A-8094FD0353DE}">
      <dgm:prSet/>
      <dgm:spPr/>
      <dgm:t>
        <a:bodyPr/>
        <a:lstStyle/>
        <a:p>
          <a:endParaRPr lang="en-US"/>
        </a:p>
      </dgm:t>
    </dgm:pt>
    <dgm:pt modelId="{46137AE1-DEB5-488D-9AF4-2121CDF9D8C9}" type="sibTrans" cxnId="{34D1C443-C0AD-42D9-832A-8094FD0353DE}">
      <dgm:prSet/>
      <dgm:spPr/>
      <dgm:t>
        <a:bodyPr/>
        <a:lstStyle/>
        <a:p>
          <a:endParaRPr lang="en-US"/>
        </a:p>
      </dgm:t>
    </dgm:pt>
    <dgm:pt modelId="{08B86E87-43A6-4C10-93E0-0BE7EE5FFCA9}">
      <dgm:prSet/>
      <dgm:spPr/>
      <dgm:t>
        <a:bodyPr/>
        <a:lstStyle/>
        <a:p>
          <a:r>
            <a:rPr lang="en-US" b="1"/>
            <a:t>Color Scheme: </a:t>
          </a:r>
          <a:r>
            <a:rPr lang="en-US"/>
            <a:t>The application has loud colors which distracts the users from the application and creates a negative mood and perception</a:t>
          </a:r>
        </a:p>
      </dgm:t>
    </dgm:pt>
    <dgm:pt modelId="{EFAD2D33-7393-4236-8DFC-9FAA93CC1A4C}" type="parTrans" cxnId="{21052790-39FF-4E1E-8969-026799E67CDF}">
      <dgm:prSet/>
      <dgm:spPr/>
      <dgm:t>
        <a:bodyPr/>
        <a:lstStyle/>
        <a:p>
          <a:endParaRPr lang="en-US"/>
        </a:p>
      </dgm:t>
    </dgm:pt>
    <dgm:pt modelId="{00E564EF-CF91-4E32-91A1-F43DC4ED3D65}" type="sibTrans" cxnId="{21052790-39FF-4E1E-8969-026799E67CDF}">
      <dgm:prSet/>
      <dgm:spPr/>
      <dgm:t>
        <a:bodyPr/>
        <a:lstStyle/>
        <a:p>
          <a:endParaRPr lang="en-US"/>
        </a:p>
      </dgm:t>
    </dgm:pt>
    <dgm:pt modelId="{12EF910C-AD8B-4B8D-A26E-F53E183D3423}">
      <dgm:prSet/>
      <dgm:spPr/>
      <dgm:t>
        <a:bodyPr/>
        <a:lstStyle/>
        <a:p>
          <a:r>
            <a:rPr lang="en-US" b="1"/>
            <a:t>Overwhelming:</a:t>
          </a:r>
          <a:r>
            <a:rPr lang="en-US"/>
            <a:t> Contacting emergency services if often overwhelming</a:t>
          </a:r>
        </a:p>
      </dgm:t>
    </dgm:pt>
    <dgm:pt modelId="{026EE664-F3B1-4DB2-9DCA-ED1BFEE2D3BA}" type="parTrans" cxnId="{751E9527-DA9A-4EB5-AA4F-A0F470E75453}">
      <dgm:prSet/>
      <dgm:spPr/>
      <dgm:t>
        <a:bodyPr/>
        <a:lstStyle/>
        <a:p>
          <a:endParaRPr lang="en-US"/>
        </a:p>
      </dgm:t>
    </dgm:pt>
    <dgm:pt modelId="{A5232451-9973-466C-87E2-77DAF6701A01}" type="sibTrans" cxnId="{751E9527-DA9A-4EB5-AA4F-A0F470E75453}">
      <dgm:prSet/>
      <dgm:spPr/>
      <dgm:t>
        <a:bodyPr/>
        <a:lstStyle/>
        <a:p>
          <a:endParaRPr lang="en-US"/>
        </a:p>
      </dgm:t>
    </dgm:pt>
    <dgm:pt modelId="{34AE652F-AA99-4BC7-ACA9-BE41A348802D}">
      <dgm:prSet/>
      <dgm:spPr/>
      <dgm:t>
        <a:bodyPr/>
        <a:lstStyle/>
        <a:p>
          <a:r>
            <a:rPr lang="en-US" b="1"/>
            <a:t>Platform: </a:t>
          </a:r>
          <a:r>
            <a:rPr lang="en-US"/>
            <a:t>No single platform where users can request for emergency services and the police can manage investigations with the help of technology</a:t>
          </a:r>
        </a:p>
      </dgm:t>
    </dgm:pt>
    <dgm:pt modelId="{53D5E4CD-DC99-4CF6-A6D4-B3036BECDD53}" type="parTrans" cxnId="{257D3F67-241B-4A3F-AAD4-1A84D8E82A13}">
      <dgm:prSet/>
      <dgm:spPr/>
      <dgm:t>
        <a:bodyPr/>
        <a:lstStyle/>
        <a:p>
          <a:endParaRPr lang="en-US"/>
        </a:p>
      </dgm:t>
    </dgm:pt>
    <dgm:pt modelId="{1C2372F3-7A17-4037-B1D4-CEF18F66B8CB}" type="sibTrans" cxnId="{257D3F67-241B-4A3F-AAD4-1A84D8E82A13}">
      <dgm:prSet/>
      <dgm:spPr/>
      <dgm:t>
        <a:bodyPr/>
        <a:lstStyle/>
        <a:p>
          <a:endParaRPr lang="en-US"/>
        </a:p>
      </dgm:t>
    </dgm:pt>
    <dgm:pt modelId="{B4444FA1-184E-4A1A-8543-F42A3CCDF1BA}" type="pres">
      <dgm:prSet presAssocID="{DB8C24C5-DF26-4880-ACDC-3E1CCC4ED3AC}" presName="root" presStyleCnt="0">
        <dgm:presLayoutVars>
          <dgm:dir/>
          <dgm:resizeHandles val="exact"/>
        </dgm:presLayoutVars>
      </dgm:prSet>
      <dgm:spPr/>
    </dgm:pt>
    <dgm:pt modelId="{18D1D0B7-3298-4D7E-8C32-549530846A2C}" type="pres">
      <dgm:prSet presAssocID="{108822BA-14CE-427B-BFA5-885B363FDDBC}" presName="compNode" presStyleCnt="0"/>
      <dgm:spPr/>
    </dgm:pt>
    <dgm:pt modelId="{A155C52E-F824-48F7-B242-4861C9FB002D}" type="pres">
      <dgm:prSet presAssocID="{108822BA-14CE-427B-BFA5-885B363FDDB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229759DB-7844-4D62-8D4A-BAFACB0C6D6E}" type="pres">
      <dgm:prSet presAssocID="{108822BA-14CE-427B-BFA5-885B363FDDBC}" presName="spaceRect" presStyleCnt="0"/>
      <dgm:spPr/>
    </dgm:pt>
    <dgm:pt modelId="{CD707CBF-66BE-461D-BAC7-51C158E92D2E}" type="pres">
      <dgm:prSet presAssocID="{108822BA-14CE-427B-BFA5-885B363FDDBC}" presName="textRect" presStyleLbl="revTx" presStyleIdx="0" presStyleCnt="4">
        <dgm:presLayoutVars>
          <dgm:chMax val="1"/>
          <dgm:chPref val="1"/>
        </dgm:presLayoutVars>
      </dgm:prSet>
      <dgm:spPr/>
    </dgm:pt>
    <dgm:pt modelId="{3C868745-6D5B-4E77-A405-B58502E0D5DA}" type="pres">
      <dgm:prSet presAssocID="{46137AE1-DEB5-488D-9AF4-2121CDF9D8C9}" presName="sibTrans" presStyleCnt="0"/>
      <dgm:spPr/>
    </dgm:pt>
    <dgm:pt modelId="{3252C37B-C8DD-4A96-9122-C9155CC66BF6}" type="pres">
      <dgm:prSet presAssocID="{08B86E87-43A6-4C10-93E0-0BE7EE5FFCA9}" presName="compNode" presStyleCnt="0"/>
      <dgm:spPr/>
    </dgm:pt>
    <dgm:pt modelId="{0CDB90C3-9A5F-4A20-A255-2F793125433C}" type="pres">
      <dgm:prSet presAssocID="{08B86E87-43A6-4C10-93E0-0BE7EE5FFCA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ngue Face with Solid Fill"/>
        </a:ext>
      </dgm:extLst>
    </dgm:pt>
    <dgm:pt modelId="{25EB77D8-518F-478D-B9DB-390E0A607523}" type="pres">
      <dgm:prSet presAssocID="{08B86E87-43A6-4C10-93E0-0BE7EE5FFCA9}" presName="spaceRect" presStyleCnt="0"/>
      <dgm:spPr/>
    </dgm:pt>
    <dgm:pt modelId="{C320D421-C55C-4709-A2C9-79903233E1D6}" type="pres">
      <dgm:prSet presAssocID="{08B86E87-43A6-4C10-93E0-0BE7EE5FFCA9}" presName="textRect" presStyleLbl="revTx" presStyleIdx="1" presStyleCnt="4">
        <dgm:presLayoutVars>
          <dgm:chMax val="1"/>
          <dgm:chPref val="1"/>
        </dgm:presLayoutVars>
      </dgm:prSet>
      <dgm:spPr/>
    </dgm:pt>
    <dgm:pt modelId="{BC0BF6B3-DEE1-4438-B5D6-884CBB85B10F}" type="pres">
      <dgm:prSet presAssocID="{00E564EF-CF91-4E32-91A1-F43DC4ED3D65}" presName="sibTrans" presStyleCnt="0"/>
      <dgm:spPr/>
    </dgm:pt>
    <dgm:pt modelId="{2669C260-B02C-4A91-9C31-CD719BD9931C}" type="pres">
      <dgm:prSet presAssocID="{12EF910C-AD8B-4B8D-A26E-F53E183D3423}" presName="compNode" presStyleCnt="0"/>
      <dgm:spPr/>
    </dgm:pt>
    <dgm:pt modelId="{131511D4-6E03-4CD1-8B29-67CA886041AE}" type="pres">
      <dgm:prSet presAssocID="{12EF910C-AD8B-4B8D-A26E-F53E183D342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eaker Phone"/>
        </a:ext>
      </dgm:extLst>
    </dgm:pt>
    <dgm:pt modelId="{7B1EFAF2-8196-4088-8584-42DA8B8FBA56}" type="pres">
      <dgm:prSet presAssocID="{12EF910C-AD8B-4B8D-A26E-F53E183D3423}" presName="spaceRect" presStyleCnt="0"/>
      <dgm:spPr/>
    </dgm:pt>
    <dgm:pt modelId="{7D374F36-5A2B-48E5-A6FA-3C4A3DB2576D}" type="pres">
      <dgm:prSet presAssocID="{12EF910C-AD8B-4B8D-A26E-F53E183D3423}" presName="textRect" presStyleLbl="revTx" presStyleIdx="2" presStyleCnt="4">
        <dgm:presLayoutVars>
          <dgm:chMax val="1"/>
          <dgm:chPref val="1"/>
        </dgm:presLayoutVars>
      </dgm:prSet>
      <dgm:spPr/>
    </dgm:pt>
    <dgm:pt modelId="{DF06134C-C610-4EEF-9577-030DDCB0B879}" type="pres">
      <dgm:prSet presAssocID="{A5232451-9973-466C-87E2-77DAF6701A01}" presName="sibTrans" presStyleCnt="0"/>
      <dgm:spPr/>
    </dgm:pt>
    <dgm:pt modelId="{A1ED9C79-17A4-482B-9080-49EFB7959A2B}" type="pres">
      <dgm:prSet presAssocID="{34AE652F-AA99-4BC7-ACA9-BE41A348802D}" presName="compNode" presStyleCnt="0"/>
      <dgm:spPr/>
    </dgm:pt>
    <dgm:pt modelId="{04263E49-8124-4ABF-8F10-A3DD26DAB2DF}" type="pres">
      <dgm:prSet presAssocID="{34AE652F-AA99-4BC7-ACA9-BE41A348802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etective"/>
        </a:ext>
      </dgm:extLst>
    </dgm:pt>
    <dgm:pt modelId="{E633C3A4-F241-4780-BC69-E3CB3474DED9}" type="pres">
      <dgm:prSet presAssocID="{34AE652F-AA99-4BC7-ACA9-BE41A348802D}" presName="spaceRect" presStyleCnt="0"/>
      <dgm:spPr/>
    </dgm:pt>
    <dgm:pt modelId="{6D2DD0E9-57DF-431A-8104-9FFB26F990B3}" type="pres">
      <dgm:prSet presAssocID="{34AE652F-AA99-4BC7-ACA9-BE41A348802D}" presName="textRect" presStyleLbl="revTx" presStyleIdx="3" presStyleCnt="4">
        <dgm:presLayoutVars>
          <dgm:chMax val="1"/>
          <dgm:chPref val="1"/>
        </dgm:presLayoutVars>
      </dgm:prSet>
      <dgm:spPr/>
    </dgm:pt>
  </dgm:ptLst>
  <dgm:cxnLst>
    <dgm:cxn modelId="{751E9527-DA9A-4EB5-AA4F-A0F470E75453}" srcId="{DB8C24C5-DF26-4880-ACDC-3E1CCC4ED3AC}" destId="{12EF910C-AD8B-4B8D-A26E-F53E183D3423}" srcOrd="2" destOrd="0" parTransId="{026EE664-F3B1-4DB2-9DCA-ED1BFEE2D3BA}" sibTransId="{A5232451-9973-466C-87E2-77DAF6701A01}"/>
    <dgm:cxn modelId="{34D1C443-C0AD-42D9-832A-8094FD0353DE}" srcId="{DB8C24C5-DF26-4880-ACDC-3E1CCC4ED3AC}" destId="{108822BA-14CE-427B-BFA5-885B363FDDBC}" srcOrd="0" destOrd="0" parTransId="{E85C849D-40C0-425F-B842-E3785D5049CA}" sibTransId="{46137AE1-DEB5-488D-9AF4-2121CDF9D8C9}"/>
    <dgm:cxn modelId="{257D3F67-241B-4A3F-AAD4-1A84D8E82A13}" srcId="{DB8C24C5-DF26-4880-ACDC-3E1CCC4ED3AC}" destId="{34AE652F-AA99-4BC7-ACA9-BE41A348802D}" srcOrd="3" destOrd="0" parTransId="{53D5E4CD-DC99-4CF6-A6D4-B3036BECDD53}" sibTransId="{1C2372F3-7A17-4037-B1D4-CEF18F66B8CB}"/>
    <dgm:cxn modelId="{7505596E-AA1A-44AE-9A68-DF02EFF6EBC1}" type="presOf" srcId="{108822BA-14CE-427B-BFA5-885B363FDDBC}" destId="{CD707CBF-66BE-461D-BAC7-51C158E92D2E}" srcOrd="0" destOrd="0" presId="urn:microsoft.com/office/officeart/2018/2/layout/IconLabelList"/>
    <dgm:cxn modelId="{0BC3AD51-ECAF-48C9-85AA-9587A4086A9B}" type="presOf" srcId="{34AE652F-AA99-4BC7-ACA9-BE41A348802D}" destId="{6D2DD0E9-57DF-431A-8104-9FFB26F990B3}" srcOrd="0" destOrd="0" presId="urn:microsoft.com/office/officeart/2018/2/layout/IconLabelList"/>
    <dgm:cxn modelId="{94934E73-B201-47D9-A2B8-B6132294DBA9}" type="presOf" srcId="{08B86E87-43A6-4C10-93E0-0BE7EE5FFCA9}" destId="{C320D421-C55C-4709-A2C9-79903233E1D6}" srcOrd="0" destOrd="0" presId="urn:microsoft.com/office/officeart/2018/2/layout/IconLabelList"/>
    <dgm:cxn modelId="{DCC3D356-E0C3-4B29-8E5D-523CF8F840DC}" type="presOf" srcId="{DB8C24C5-DF26-4880-ACDC-3E1CCC4ED3AC}" destId="{B4444FA1-184E-4A1A-8543-F42A3CCDF1BA}" srcOrd="0" destOrd="0" presId="urn:microsoft.com/office/officeart/2018/2/layout/IconLabelList"/>
    <dgm:cxn modelId="{21052790-39FF-4E1E-8969-026799E67CDF}" srcId="{DB8C24C5-DF26-4880-ACDC-3E1CCC4ED3AC}" destId="{08B86E87-43A6-4C10-93E0-0BE7EE5FFCA9}" srcOrd="1" destOrd="0" parTransId="{EFAD2D33-7393-4236-8DFC-9FAA93CC1A4C}" sibTransId="{00E564EF-CF91-4E32-91A1-F43DC4ED3D65}"/>
    <dgm:cxn modelId="{B0DEE995-2183-4FF6-8D11-CAF844B98A2D}" type="presOf" srcId="{12EF910C-AD8B-4B8D-A26E-F53E183D3423}" destId="{7D374F36-5A2B-48E5-A6FA-3C4A3DB2576D}" srcOrd="0" destOrd="0" presId="urn:microsoft.com/office/officeart/2018/2/layout/IconLabelList"/>
    <dgm:cxn modelId="{E8D2E4AC-AC1E-4D9A-B48D-CF664556D59A}" type="presParOf" srcId="{B4444FA1-184E-4A1A-8543-F42A3CCDF1BA}" destId="{18D1D0B7-3298-4D7E-8C32-549530846A2C}" srcOrd="0" destOrd="0" presId="urn:microsoft.com/office/officeart/2018/2/layout/IconLabelList"/>
    <dgm:cxn modelId="{38E514BF-1B2F-40B0-BC88-D361E1A7FD36}" type="presParOf" srcId="{18D1D0B7-3298-4D7E-8C32-549530846A2C}" destId="{A155C52E-F824-48F7-B242-4861C9FB002D}" srcOrd="0" destOrd="0" presId="urn:microsoft.com/office/officeart/2018/2/layout/IconLabelList"/>
    <dgm:cxn modelId="{8D8705B1-E8C6-4E19-9B0C-A8836542A5C3}" type="presParOf" srcId="{18D1D0B7-3298-4D7E-8C32-549530846A2C}" destId="{229759DB-7844-4D62-8D4A-BAFACB0C6D6E}" srcOrd="1" destOrd="0" presId="urn:microsoft.com/office/officeart/2018/2/layout/IconLabelList"/>
    <dgm:cxn modelId="{A8EEC04C-1458-4237-9345-03C0C1A12FF9}" type="presParOf" srcId="{18D1D0B7-3298-4D7E-8C32-549530846A2C}" destId="{CD707CBF-66BE-461D-BAC7-51C158E92D2E}" srcOrd="2" destOrd="0" presId="urn:microsoft.com/office/officeart/2018/2/layout/IconLabelList"/>
    <dgm:cxn modelId="{FDCB8235-2901-40ED-B27F-CE5AD464C057}" type="presParOf" srcId="{B4444FA1-184E-4A1A-8543-F42A3CCDF1BA}" destId="{3C868745-6D5B-4E77-A405-B58502E0D5DA}" srcOrd="1" destOrd="0" presId="urn:microsoft.com/office/officeart/2018/2/layout/IconLabelList"/>
    <dgm:cxn modelId="{1E230B06-C959-4E49-8785-68BE0BC1D2F0}" type="presParOf" srcId="{B4444FA1-184E-4A1A-8543-F42A3CCDF1BA}" destId="{3252C37B-C8DD-4A96-9122-C9155CC66BF6}" srcOrd="2" destOrd="0" presId="urn:microsoft.com/office/officeart/2018/2/layout/IconLabelList"/>
    <dgm:cxn modelId="{E7E46EE9-1EB2-4506-BBFF-FA1CE9F18B59}" type="presParOf" srcId="{3252C37B-C8DD-4A96-9122-C9155CC66BF6}" destId="{0CDB90C3-9A5F-4A20-A255-2F793125433C}" srcOrd="0" destOrd="0" presId="urn:microsoft.com/office/officeart/2018/2/layout/IconLabelList"/>
    <dgm:cxn modelId="{049C1C89-7AB4-459A-A92A-21B7C6D106D7}" type="presParOf" srcId="{3252C37B-C8DD-4A96-9122-C9155CC66BF6}" destId="{25EB77D8-518F-478D-B9DB-390E0A607523}" srcOrd="1" destOrd="0" presId="urn:microsoft.com/office/officeart/2018/2/layout/IconLabelList"/>
    <dgm:cxn modelId="{8B3CFBED-0700-49B9-9EF3-5F55B1DBF98D}" type="presParOf" srcId="{3252C37B-C8DD-4A96-9122-C9155CC66BF6}" destId="{C320D421-C55C-4709-A2C9-79903233E1D6}" srcOrd="2" destOrd="0" presId="urn:microsoft.com/office/officeart/2018/2/layout/IconLabelList"/>
    <dgm:cxn modelId="{0A38314B-1032-49E7-AC1C-77509C606B20}" type="presParOf" srcId="{B4444FA1-184E-4A1A-8543-F42A3CCDF1BA}" destId="{BC0BF6B3-DEE1-4438-B5D6-884CBB85B10F}" srcOrd="3" destOrd="0" presId="urn:microsoft.com/office/officeart/2018/2/layout/IconLabelList"/>
    <dgm:cxn modelId="{7E7523A8-2AA7-4477-827A-3010767E195E}" type="presParOf" srcId="{B4444FA1-184E-4A1A-8543-F42A3CCDF1BA}" destId="{2669C260-B02C-4A91-9C31-CD719BD9931C}" srcOrd="4" destOrd="0" presId="urn:microsoft.com/office/officeart/2018/2/layout/IconLabelList"/>
    <dgm:cxn modelId="{54C8A954-B4E5-40AC-973A-B9C8A87D31DA}" type="presParOf" srcId="{2669C260-B02C-4A91-9C31-CD719BD9931C}" destId="{131511D4-6E03-4CD1-8B29-67CA886041AE}" srcOrd="0" destOrd="0" presId="urn:microsoft.com/office/officeart/2018/2/layout/IconLabelList"/>
    <dgm:cxn modelId="{5B2AAB19-0C41-4310-9A30-CE2C0E47151D}" type="presParOf" srcId="{2669C260-B02C-4A91-9C31-CD719BD9931C}" destId="{7B1EFAF2-8196-4088-8584-42DA8B8FBA56}" srcOrd="1" destOrd="0" presId="urn:microsoft.com/office/officeart/2018/2/layout/IconLabelList"/>
    <dgm:cxn modelId="{D32A5047-E4DF-472E-935D-FFB104FF3BFC}" type="presParOf" srcId="{2669C260-B02C-4A91-9C31-CD719BD9931C}" destId="{7D374F36-5A2B-48E5-A6FA-3C4A3DB2576D}" srcOrd="2" destOrd="0" presId="urn:microsoft.com/office/officeart/2018/2/layout/IconLabelList"/>
    <dgm:cxn modelId="{870AA470-C3FC-4A08-B384-CB7BFD2FF2A3}" type="presParOf" srcId="{B4444FA1-184E-4A1A-8543-F42A3CCDF1BA}" destId="{DF06134C-C610-4EEF-9577-030DDCB0B879}" srcOrd="5" destOrd="0" presId="urn:microsoft.com/office/officeart/2018/2/layout/IconLabelList"/>
    <dgm:cxn modelId="{97C6E999-A2FC-4D23-89CF-59F0EFF14933}" type="presParOf" srcId="{B4444FA1-184E-4A1A-8543-F42A3CCDF1BA}" destId="{A1ED9C79-17A4-482B-9080-49EFB7959A2B}" srcOrd="6" destOrd="0" presId="urn:microsoft.com/office/officeart/2018/2/layout/IconLabelList"/>
    <dgm:cxn modelId="{7127A2CC-21E8-4F46-BE80-B3789036CE7C}" type="presParOf" srcId="{A1ED9C79-17A4-482B-9080-49EFB7959A2B}" destId="{04263E49-8124-4ABF-8F10-A3DD26DAB2DF}" srcOrd="0" destOrd="0" presId="urn:microsoft.com/office/officeart/2018/2/layout/IconLabelList"/>
    <dgm:cxn modelId="{FE9CDBFE-EA20-4ED3-9F0B-06E0947C7E00}" type="presParOf" srcId="{A1ED9C79-17A4-482B-9080-49EFB7959A2B}" destId="{E633C3A4-F241-4780-BC69-E3CB3474DED9}" srcOrd="1" destOrd="0" presId="urn:microsoft.com/office/officeart/2018/2/layout/IconLabelList"/>
    <dgm:cxn modelId="{9BB66604-6340-4CC6-9521-0CC58202B7A3}" type="presParOf" srcId="{A1ED9C79-17A4-482B-9080-49EFB7959A2B}" destId="{6D2DD0E9-57DF-431A-8104-9FFB26F990B3}"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5D9D76-5735-4E14-9882-877A8A6279C6}"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0D3E048F-69D1-4694-8E00-880613D4D2CD}">
      <dgm:prSet/>
      <dgm:spPr/>
      <dgm:t>
        <a:bodyPr/>
        <a:lstStyle/>
        <a:p>
          <a:r>
            <a:rPr lang="en-US" b="1"/>
            <a:t>Onboarding: </a:t>
          </a:r>
          <a:r>
            <a:rPr lang="en-US"/>
            <a:t>The app includes joyride onboarding, tooltips and video onboarding to make the user make comfortable and help him getting an insight of the app</a:t>
          </a:r>
        </a:p>
      </dgm:t>
    </dgm:pt>
    <dgm:pt modelId="{E4CB31DB-C09F-4B8F-97E3-0EC81BDAE365}" type="parTrans" cxnId="{C910CF80-3C58-4706-8015-6A2AA9F44A2B}">
      <dgm:prSet/>
      <dgm:spPr/>
      <dgm:t>
        <a:bodyPr/>
        <a:lstStyle/>
        <a:p>
          <a:endParaRPr lang="en-US"/>
        </a:p>
      </dgm:t>
    </dgm:pt>
    <dgm:pt modelId="{3C1C25F5-3E13-4697-BFE1-698C967C1C01}" type="sibTrans" cxnId="{C910CF80-3C58-4706-8015-6A2AA9F44A2B}">
      <dgm:prSet/>
      <dgm:spPr/>
      <dgm:t>
        <a:bodyPr/>
        <a:lstStyle/>
        <a:p>
          <a:endParaRPr lang="en-US"/>
        </a:p>
      </dgm:t>
    </dgm:pt>
    <dgm:pt modelId="{67516BD0-C05D-4662-B660-F47A0FF0961F}">
      <dgm:prSet/>
      <dgm:spPr/>
      <dgm:t>
        <a:bodyPr/>
        <a:lstStyle/>
        <a:p>
          <a:r>
            <a:rPr lang="en-US" b="1"/>
            <a:t>Authentication &amp; Security:</a:t>
          </a:r>
          <a:r>
            <a:rPr lang="en-US"/>
            <a:t> We have implemented 2FA and Face ID authentication to enhance user security and easy login</a:t>
          </a:r>
        </a:p>
      </dgm:t>
    </dgm:pt>
    <dgm:pt modelId="{22B184A9-71BD-41B7-8545-0EDF8279097E}" type="parTrans" cxnId="{B0A5E733-61B5-4B70-BCD4-A871DC128547}">
      <dgm:prSet/>
      <dgm:spPr/>
      <dgm:t>
        <a:bodyPr/>
        <a:lstStyle/>
        <a:p>
          <a:endParaRPr lang="en-US"/>
        </a:p>
      </dgm:t>
    </dgm:pt>
    <dgm:pt modelId="{7F5558A6-B3CA-402C-9D5B-AB74273EC99C}" type="sibTrans" cxnId="{B0A5E733-61B5-4B70-BCD4-A871DC128547}">
      <dgm:prSet/>
      <dgm:spPr/>
      <dgm:t>
        <a:bodyPr/>
        <a:lstStyle/>
        <a:p>
          <a:endParaRPr lang="en-US"/>
        </a:p>
      </dgm:t>
    </dgm:pt>
    <dgm:pt modelId="{416A81F9-5A5F-445B-ACDB-8D745A7B771E}">
      <dgm:prSet/>
      <dgm:spPr/>
      <dgm:t>
        <a:bodyPr/>
        <a:lstStyle/>
        <a:p>
          <a:r>
            <a:rPr lang="en-US" b="1"/>
            <a:t>Monochrome or limited color palette:</a:t>
          </a:r>
          <a:r>
            <a:rPr lang="en-US"/>
            <a:t> Minimal set of colors doesn't distract users with too much variety.  Simple and subtle colors make every word readable and easier on the eyes</a:t>
          </a:r>
        </a:p>
      </dgm:t>
    </dgm:pt>
    <dgm:pt modelId="{5FE59F5B-37BE-4FDF-9921-977295E8E35F}" type="parTrans" cxnId="{67205F80-CCD8-473A-9319-8830A008D28A}">
      <dgm:prSet/>
      <dgm:spPr/>
      <dgm:t>
        <a:bodyPr/>
        <a:lstStyle/>
        <a:p>
          <a:endParaRPr lang="en-US"/>
        </a:p>
      </dgm:t>
    </dgm:pt>
    <dgm:pt modelId="{79323300-26CD-4A84-8D76-BF54CDB89F81}" type="sibTrans" cxnId="{67205F80-CCD8-473A-9319-8830A008D28A}">
      <dgm:prSet/>
      <dgm:spPr/>
      <dgm:t>
        <a:bodyPr/>
        <a:lstStyle/>
        <a:p>
          <a:endParaRPr lang="en-US"/>
        </a:p>
      </dgm:t>
    </dgm:pt>
    <dgm:pt modelId="{5AC54972-691D-463F-843C-ABA753E8597B}">
      <dgm:prSet/>
      <dgm:spPr/>
      <dgm:t>
        <a:bodyPr/>
        <a:lstStyle/>
        <a:p>
          <a:r>
            <a:rPr lang="en-US" b="1"/>
            <a:t>Embedded Maps: </a:t>
          </a:r>
          <a:r>
            <a:rPr lang="en-US"/>
            <a:t>The app consists of embedded maps which helps in easier location tracking. It enables the user to easily zoom and navigate with an interactive map and they can track the location of police.</a:t>
          </a:r>
        </a:p>
      </dgm:t>
    </dgm:pt>
    <dgm:pt modelId="{DF037C91-BC87-4214-8332-5E5EB5E10D4A}" type="parTrans" cxnId="{FC103C23-6B4A-43CC-8B43-F5F25C680487}">
      <dgm:prSet/>
      <dgm:spPr/>
      <dgm:t>
        <a:bodyPr/>
        <a:lstStyle/>
        <a:p>
          <a:endParaRPr lang="en-US"/>
        </a:p>
      </dgm:t>
    </dgm:pt>
    <dgm:pt modelId="{910ADBC3-F138-4319-A6C7-41A6C9583DC4}" type="sibTrans" cxnId="{FC103C23-6B4A-43CC-8B43-F5F25C680487}">
      <dgm:prSet/>
      <dgm:spPr/>
      <dgm:t>
        <a:bodyPr/>
        <a:lstStyle/>
        <a:p>
          <a:endParaRPr lang="en-US"/>
        </a:p>
      </dgm:t>
    </dgm:pt>
    <dgm:pt modelId="{F81EC172-6DAC-42D8-8DD9-F784F5AB9F40}">
      <dgm:prSet/>
      <dgm:spPr/>
      <dgm:t>
        <a:bodyPr/>
        <a:lstStyle/>
        <a:p>
          <a:r>
            <a:rPr lang="en-US" b="1"/>
            <a:t>Role- based Police Tracking System</a:t>
          </a:r>
          <a:r>
            <a:rPr lang="en-US"/>
            <a:t>: App is designed for assigning and creating investigation tasks</a:t>
          </a:r>
        </a:p>
      </dgm:t>
    </dgm:pt>
    <dgm:pt modelId="{0E83CFED-7325-49CC-98C7-164B395D08DC}" type="parTrans" cxnId="{36F67366-17BD-4068-AF6A-755FB7D1947B}">
      <dgm:prSet/>
      <dgm:spPr/>
      <dgm:t>
        <a:bodyPr/>
        <a:lstStyle/>
        <a:p>
          <a:endParaRPr lang="en-US"/>
        </a:p>
      </dgm:t>
    </dgm:pt>
    <dgm:pt modelId="{69DF57E1-9DBE-4520-86D9-99CE705ADBB2}" type="sibTrans" cxnId="{36F67366-17BD-4068-AF6A-755FB7D1947B}">
      <dgm:prSet/>
      <dgm:spPr/>
      <dgm:t>
        <a:bodyPr/>
        <a:lstStyle/>
        <a:p>
          <a:endParaRPr lang="en-US"/>
        </a:p>
      </dgm:t>
    </dgm:pt>
    <dgm:pt modelId="{017D2F93-C5D8-4447-89FD-5898121F7C5C}" type="pres">
      <dgm:prSet presAssocID="{C55D9D76-5735-4E14-9882-877A8A6279C6}" presName="root" presStyleCnt="0">
        <dgm:presLayoutVars>
          <dgm:dir/>
          <dgm:resizeHandles val="exact"/>
        </dgm:presLayoutVars>
      </dgm:prSet>
      <dgm:spPr/>
    </dgm:pt>
    <dgm:pt modelId="{44A8736D-7F0B-4C1F-ACA2-0CF795A5D0D8}" type="pres">
      <dgm:prSet presAssocID="{0D3E048F-69D1-4694-8E00-880613D4D2CD}" presName="compNode" presStyleCnt="0"/>
      <dgm:spPr/>
    </dgm:pt>
    <dgm:pt modelId="{B35AD0A9-F7B2-43E4-9FE9-7DFFF833BAA9}" type="pres">
      <dgm:prSet presAssocID="{0D3E048F-69D1-4694-8E00-880613D4D2CD}" presName="bgRect" presStyleLbl="bgShp" presStyleIdx="0" presStyleCnt="5"/>
      <dgm:spPr/>
    </dgm:pt>
    <dgm:pt modelId="{26F4F550-2000-4A6D-BD8A-2CF60E31275D}" type="pres">
      <dgm:prSet presAssocID="{0D3E048F-69D1-4694-8E00-880613D4D2C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fluencer"/>
        </a:ext>
      </dgm:extLst>
    </dgm:pt>
    <dgm:pt modelId="{55CF1B4F-7525-4C81-AB9A-EC6F0CB46DBB}" type="pres">
      <dgm:prSet presAssocID="{0D3E048F-69D1-4694-8E00-880613D4D2CD}" presName="spaceRect" presStyleCnt="0"/>
      <dgm:spPr/>
    </dgm:pt>
    <dgm:pt modelId="{18A73770-FB91-4D50-A1B9-0812C24E38B4}" type="pres">
      <dgm:prSet presAssocID="{0D3E048F-69D1-4694-8E00-880613D4D2CD}" presName="parTx" presStyleLbl="revTx" presStyleIdx="0" presStyleCnt="5">
        <dgm:presLayoutVars>
          <dgm:chMax val="0"/>
          <dgm:chPref val="0"/>
        </dgm:presLayoutVars>
      </dgm:prSet>
      <dgm:spPr/>
    </dgm:pt>
    <dgm:pt modelId="{41E2F739-6BA0-42E2-9FAB-1990BA0113C8}" type="pres">
      <dgm:prSet presAssocID="{3C1C25F5-3E13-4697-BFE1-698C967C1C01}" presName="sibTrans" presStyleCnt="0"/>
      <dgm:spPr/>
    </dgm:pt>
    <dgm:pt modelId="{9685AACE-F315-46A1-996A-874418395FE6}" type="pres">
      <dgm:prSet presAssocID="{67516BD0-C05D-4662-B660-F47A0FF0961F}" presName="compNode" presStyleCnt="0"/>
      <dgm:spPr/>
    </dgm:pt>
    <dgm:pt modelId="{1CFC243A-17E7-4F93-9C3E-54222DF0E3EE}" type="pres">
      <dgm:prSet presAssocID="{67516BD0-C05D-4662-B660-F47A0FF0961F}" presName="bgRect" presStyleLbl="bgShp" presStyleIdx="1" presStyleCnt="5"/>
      <dgm:spPr/>
    </dgm:pt>
    <dgm:pt modelId="{E0B67058-D590-412A-945D-492B13B363B8}" type="pres">
      <dgm:prSet presAssocID="{67516BD0-C05D-4662-B660-F47A0FF0961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46B4458-EAF5-4FFF-B7F3-DB15D4156EA9}" type="pres">
      <dgm:prSet presAssocID="{67516BD0-C05D-4662-B660-F47A0FF0961F}" presName="spaceRect" presStyleCnt="0"/>
      <dgm:spPr/>
    </dgm:pt>
    <dgm:pt modelId="{1D0DAFAD-C7F9-494B-9759-27DB335E014F}" type="pres">
      <dgm:prSet presAssocID="{67516BD0-C05D-4662-B660-F47A0FF0961F}" presName="parTx" presStyleLbl="revTx" presStyleIdx="1" presStyleCnt="5">
        <dgm:presLayoutVars>
          <dgm:chMax val="0"/>
          <dgm:chPref val="0"/>
        </dgm:presLayoutVars>
      </dgm:prSet>
      <dgm:spPr/>
    </dgm:pt>
    <dgm:pt modelId="{22808A8B-0F35-45FA-BE7B-78A26EB8A1FF}" type="pres">
      <dgm:prSet presAssocID="{7F5558A6-B3CA-402C-9D5B-AB74273EC99C}" presName="sibTrans" presStyleCnt="0"/>
      <dgm:spPr/>
    </dgm:pt>
    <dgm:pt modelId="{A628D869-CFFA-4F40-A8BC-EEF8261F7245}" type="pres">
      <dgm:prSet presAssocID="{416A81F9-5A5F-445B-ACDB-8D745A7B771E}" presName="compNode" presStyleCnt="0"/>
      <dgm:spPr/>
    </dgm:pt>
    <dgm:pt modelId="{2FFB5C29-902B-4A3F-91B7-D60A7CB8EFFF}" type="pres">
      <dgm:prSet presAssocID="{416A81F9-5A5F-445B-ACDB-8D745A7B771E}" presName="bgRect" presStyleLbl="bgShp" presStyleIdx="2" presStyleCnt="5"/>
      <dgm:spPr/>
    </dgm:pt>
    <dgm:pt modelId="{739617D1-0463-48D7-AC5A-BF4186DF55A6}" type="pres">
      <dgm:prSet presAssocID="{416A81F9-5A5F-445B-ACDB-8D745A7B771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lette"/>
        </a:ext>
      </dgm:extLst>
    </dgm:pt>
    <dgm:pt modelId="{72AEAF78-6102-4A73-A00A-02A262FA0445}" type="pres">
      <dgm:prSet presAssocID="{416A81F9-5A5F-445B-ACDB-8D745A7B771E}" presName="spaceRect" presStyleCnt="0"/>
      <dgm:spPr/>
    </dgm:pt>
    <dgm:pt modelId="{B55DBA8E-E351-4765-BFBD-F6945A1F4BB9}" type="pres">
      <dgm:prSet presAssocID="{416A81F9-5A5F-445B-ACDB-8D745A7B771E}" presName="parTx" presStyleLbl="revTx" presStyleIdx="2" presStyleCnt="5">
        <dgm:presLayoutVars>
          <dgm:chMax val="0"/>
          <dgm:chPref val="0"/>
        </dgm:presLayoutVars>
      </dgm:prSet>
      <dgm:spPr/>
    </dgm:pt>
    <dgm:pt modelId="{F715C9FC-249E-4EAA-8890-83CC7C916AA3}" type="pres">
      <dgm:prSet presAssocID="{79323300-26CD-4A84-8D76-BF54CDB89F81}" presName="sibTrans" presStyleCnt="0"/>
      <dgm:spPr/>
    </dgm:pt>
    <dgm:pt modelId="{9D93D325-8E8E-4A4D-A0BE-9FC8B5474873}" type="pres">
      <dgm:prSet presAssocID="{5AC54972-691D-463F-843C-ABA753E8597B}" presName="compNode" presStyleCnt="0"/>
      <dgm:spPr/>
    </dgm:pt>
    <dgm:pt modelId="{C430C172-7785-4C12-88EE-BA664372320D}" type="pres">
      <dgm:prSet presAssocID="{5AC54972-691D-463F-843C-ABA753E8597B}" presName="bgRect" presStyleLbl="bgShp" presStyleIdx="3" presStyleCnt="5"/>
      <dgm:spPr/>
    </dgm:pt>
    <dgm:pt modelId="{16DCE7C2-9F49-4CC4-AA41-4B6BE0DCD73B}" type="pres">
      <dgm:prSet presAssocID="{5AC54972-691D-463F-843C-ABA753E8597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r"/>
        </a:ext>
      </dgm:extLst>
    </dgm:pt>
    <dgm:pt modelId="{4EA9F059-5366-4950-9343-F0849C5B72A1}" type="pres">
      <dgm:prSet presAssocID="{5AC54972-691D-463F-843C-ABA753E8597B}" presName="spaceRect" presStyleCnt="0"/>
      <dgm:spPr/>
    </dgm:pt>
    <dgm:pt modelId="{CC6948CE-D2C8-4588-9C59-C256E9063516}" type="pres">
      <dgm:prSet presAssocID="{5AC54972-691D-463F-843C-ABA753E8597B}" presName="parTx" presStyleLbl="revTx" presStyleIdx="3" presStyleCnt="5">
        <dgm:presLayoutVars>
          <dgm:chMax val="0"/>
          <dgm:chPref val="0"/>
        </dgm:presLayoutVars>
      </dgm:prSet>
      <dgm:spPr/>
    </dgm:pt>
    <dgm:pt modelId="{34E0E195-28FC-48D1-9BEB-22348C786AE1}" type="pres">
      <dgm:prSet presAssocID="{910ADBC3-F138-4319-A6C7-41A6C9583DC4}" presName="sibTrans" presStyleCnt="0"/>
      <dgm:spPr/>
    </dgm:pt>
    <dgm:pt modelId="{0262D63B-54EB-426F-913E-FC7CC8A05FB8}" type="pres">
      <dgm:prSet presAssocID="{F81EC172-6DAC-42D8-8DD9-F784F5AB9F40}" presName="compNode" presStyleCnt="0"/>
      <dgm:spPr/>
    </dgm:pt>
    <dgm:pt modelId="{AB593CEB-1A36-4B80-AD85-066687404C8A}" type="pres">
      <dgm:prSet presAssocID="{F81EC172-6DAC-42D8-8DD9-F784F5AB9F40}" presName="bgRect" presStyleLbl="bgShp" presStyleIdx="4" presStyleCnt="5"/>
      <dgm:spPr/>
    </dgm:pt>
    <dgm:pt modelId="{1BD7BC87-3B04-413A-A456-C3EFF6503C77}" type="pres">
      <dgm:prSet presAssocID="{F81EC172-6DAC-42D8-8DD9-F784F5AB9F4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etective"/>
        </a:ext>
      </dgm:extLst>
    </dgm:pt>
    <dgm:pt modelId="{8F4A9F05-3000-4D62-95F1-3AF23798E2B0}" type="pres">
      <dgm:prSet presAssocID="{F81EC172-6DAC-42D8-8DD9-F784F5AB9F40}" presName="spaceRect" presStyleCnt="0"/>
      <dgm:spPr/>
    </dgm:pt>
    <dgm:pt modelId="{F46675EB-043A-4944-83A0-843A4BBCE496}" type="pres">
      <dgm:prSet presAssocID="{F81EC172-6DAC-42D8-8DD9-F784F5AB9F40}" presName="parTx" presStyleLbl="revTx" presStyleIdx="4" presStyleCnt="5">
        <dgm:presLayoutVars>
          <dgm:chMax val="0"/>
          <dgm:chPref val="0"/>
        </dgm:presLayoutVars>
      </dgm:prSet>
      <dgm:spPr/>
    </dgm:pt>
  </dgm:ptLst>
  <dgm:cxnLst>
    <dgm:cxn modelId="{FC103C23-6B4A-43CC-8B43-F5F25C680487}" srcId="{C55D9D76-5735-4E14-9882-877A8A6279C6}" destId="{5AC54972-691D-463F-843C-ABA753E8597B}" srcOrd="3" destOrd="0" parTransId="{DF037C91-BC87-4214-8332-5E5EB5E10D4A}" sibTransId="{910ADBC3-F138-4319-A6C7-41A6C9583DC4}"/>
    <dgm:cxn modelId="{B0A5E733-61B5-4B70-BCD4-A871DC128547}" srcId="{C55D9D76-5735-4E14-9882-877A8A6279C6}" destId="{67516BD0-C05D-4662-B660-F47A0FF0961F}" srcOrd="1" destOrd="0" parTransId="{22B184A9-71BD-41B7-8545-0EDF8279097E}" sibTransId="{7F5558A6-B3CA-402C-9D5B-AB74273EC99C}"/>
    <dgm:cxn modelId="{26693D37-BAE8-4868-AABE-C06C86347638}" type="presOf" srcId="{416A81F9-5A5F-445B-ACDB-8D745A7B771E}" destId="{B55DBA8E-E351-4765-BFBD-F6945A1F4BB9}" srcOrd="0" destOrd="0" presId="urn:microsoft.com/office/officeart/2018/2/layout/IconVerticalSolidList"/>
    <dgm:cxn modelId="{2CD7EE39-A05C-4D6E-853B-13844E33BC89}" type="presOf" srcId="{5AC54972-691D-463F-843C-ABA753E8597B}" destId="{CC6948CE-D2C8-4588-9C59-C256E9063516}" srcOrd="0" destOrd="0" presId="urn:microsoft.com/office/officeart/2018/2/layout/IconVerticalSolidList"/>
    <dgm:cxn modelId="{11D5973E-D912-408E-87ED-20EFF679C6B9}" type="presOf" srcId="{F81EC172-6DAC-42D8-8DD9-F784F5AB9F40}" destId="{F46675EB-043A-4944-83A0-843A4BBCE496}" srcOrd="0" destOrd="0" presId="urn:microsoft.com/office/officeart/2018/2/layout/IconVerticalSolidList"/>
    <dgm:cxn modelId="{36F67366-17BD-4068-AF6A-755FB7D1947B}" srcId="{C55D9D76-5735-4E14-9882-877A8A6279C6}" destId="{F81EC172-6DAC-42D8-8DD9-F784F5AB9F40}" srcOrd="4" destOrd="0" parTransId="{0E83CFED-7325-49CC-98C7-164B395D08DC}" sibTransId="{69DF57E1-9DBE-4520-86D9-99CE705ADBB2}"/>
    <dgm:cxn modelId="{67205F80-CCD8-473A-9319-8830A008D28A}" srcId="{C55D9D76-5735-4E14-9882-877A8A6279C6}" destId="{416A81F9-5A5F-445B-ACDB-8D745A7B771E}" srcOrd="2" destOrd="0" parTransId="{5FE59F5B-37BE-4FDF-9921-977295E8E35F}" sibTransId="{79323300-26CD-4A84-8D76-BF54CDB89F81}"/>
    <dgm:cxn modelId="{C910CF80-3C58-4706-8015-6A2AA9F44A2B}" srcId="{C55D9D76-5735-4E14-9882-877A8A6279C6}" destId="{0D3E048F-69D1-4694-8E00-880613D4D2CD}" srcOrd="0" destOrd="0" parTransId="{E4CB31DB-C09F-4B8F-97E3-0EC81BDAE365}" sibTransId="{3C1C25F5-3E13-4697-BFE1-698C967C1C01}"/>
    <dgm:cxn modelId="{CE18B28E-C229-4489-827F-1FD49E48E56E}" type="presOf" srcId="{C55D9D76-5735-4E14-9882-877A8A6279C6}" destId="{017D2F93-C5D8-4447-89FD-5898121F7C5C}" srcOrd="0" destOrd="0" presId="urn:microsoft.com/office/officeart/2018/2/layout/IconVerticalSolidList"/>
    <dgm:cxn modelId="{0F546794-B449-4972-B5A3-E1013C57DCD9}" type="presOf" srcId="{67516BD0-C05D-4662-B660-F47A0FF0961F}" destId="{1D0DAFAD-C7F9-494B-9759-27DB335E014F}" srcOrd="0" destOrd="0" presId="urn:microsoft.com/office/officeart/2018/2/layout/IconVerticalSolidList"/>
    <dgm:cxn modelId="{E3A45BBC-44E2-4CB4-A8F0-8C695AD4BFDB}" type="presOf" srcId="{0D3E048F-69D1-4694-8E00-880613D4D2CD}" destId="{18A73770-FB91-4D50-A1B9-0812C24E38B4}" srcOrd="0" destOrd="0" presId="urn:microsoft.com/office/officeart/2018/2/layout/IconVerticalSolidList"/>
    <dgm:cxn modelId="{6C34C3A6-DD73-48ED-8D76-DAC0794964CC}" type="presParOf" srcId="{017D2F93-C5D8-4447-89FD-5898121F7C5C}" destId="{44A8736D-7F0B-4C1F-ACA2-0CF795A5D0D8}" srcOrd="0" destOrd="0" presId="urn:microsoft.com/office/officeart/2018/2/layout/IconVerticalSolidList"/>
    <dgm:cxn modelId="{9C69894D-D775-4D49-852F-FF96AA9F3D28}" type="presParOf" srcId="{44A8736D-7F0B-4C1F-ACA2-0CF795A5D0D8}" destId="{B35AD0A9-F7B2-43E4-9FE9-7DFFF833BAA9}" srcOrd="0" destOrd="0" presId="urn:microsoft.com/office/officeart/2018/2/layout/IconVerticalSolidList"/>
    <dgm:cxn modelId="{A4528B0F-D96C-41FB-B939-AB24AA975F8D}" type="presParOf" srcId="{44A8736D-7F0B-4C1F-ACA2-0CF795A5D0D8}" destId="{26F4F550-2000-4A6D-BD8A-2CF60E31275D}" srcOrd="1" destOrd="0" presId="urn:microsoft.com/office/officeart/2018/2/layout/IconVerticalSolidList"/>
    <dgm:cxn modelId="{458CF86D-63CE-4396-8156-BD4266FF2FBC}" type="presParOf" srcId="{44A8736D-7F0B-4C1F-ACA2-0CF795A5D0D8}" destId="{55CF1B4F-7525-4C81-AB9A-EC6F0CB46DBB}" srcOrd="2" destOrd="0" presId="urn:microsoft.com/office/officeart/2018/2/layout/IconVerticalSolidList"/>
    <dgm:cxn modelId="{EC340C63-EA57-40CE-B585-8EC0DEAA383E}" type="presParOf" srcId="{44A8736D-7F0B-4C1F-ACA2-0CF795A5D0D8}" destId="{18A73770-FB91-4D50-A1B9-0812C24E38B4}" srcOrd="3" destOrd="0" presId="urn:microsoft.com/office/officeart/2018/2/layout/IconVerticalSolidList"/>
    <dgm:cxn modelId="{F85B8A46-077A-413D-A9F0-B76A71C39C7B}" type="presParOf" srcId="{017D2F93-C5D8-4447-89FD-5898121F7C5C}" destId="{41E2F739-6BA0-42E2-9FAB-1990BA0113C8}" srcOrd="1" destOrd="0" presId="urn:microsoft.com/office/officeart/2018/2/layout/IconVerticalSolidList"/>
    <dgm:cxn modelId="{AE7F41C2-6CA1-4059-A994-B2F247E389C1}" type="presParOf" srcId="{017D2F93-C5D8-4447-89FD-5898121F7C5C}" destId="{9685AACE-F315-46A1-996A-874418395FE6}" srcOrd="2" destOrd="0" presId="urn:microsoft.com/office/officeart/2018/2/layout/IconVerticalSolidList"/>
    <dgm:cxn modelId="{7EBB0E55-DFDF-4F10-AC40-BF6B0F1197BF}" type="presParOf" srcId="{9685AACE-F315-46A1-996A-874418395FE6}" destId="{1CFC243A-17E7-4F93-9C3E-54222DF0E3EE}" srcOrd="0" destOrd="0" presId="urn:microsoft.com/office/officeart/2018/2/layout/IconVerticalSolidList"/>
    <dgm:cxn modelId="{D3D82C96-A30E-48EC-8CEC-32463A656624}" type="presParOf" srcId="{9685AACE-F315-46A1-996A-874418395FE6}" destId="{E0B67058-D590-412A-945D-492B13B363B8}" srcOrd="1" destOrd="0" presId="urn:microsoft.com/office/officeart/2018/2/layout/IconVerticalSolidList"/>
    <dgm:cxn modelId="{93F94B7F-85A6-4FA4-A65F-D81809707184}" type="presParOf" srcId="{9685AACE-F315-46A1-996A-874418395FE6}" destId="{746B4458-EAF5-4FFF-B7F3-DB15D4156EA9}" srcOrd="2" destOrd="0" presId="urn:microsoft.com/office/officeart/2018/2/layout/IconVerticalSolidList"/>
    <dgm:cxn modelId="{0F413736-CBEB-4CD4-9A3A-1FBD4C7EB82E}" type="presParOf" srcId="{9685AACE-F315-46A1-996A-874418395FE6}" destId="{1D0DAFAD-C7F9-494B-9759-27DB335E014F}" srcOrd="3" destOrd="0" presId="urn:microsoft.com/office/officeart/2018/2/layout/IconVerticalSolidList"/>
    <dgm:cxn modelId="{7B19C556-6CD4-41B5-8512-46B90C986508}" type="presParOf" srcId="{017D2F93-C5D8-4447-89FD-5898121F7C5C}" destId="{22808A8B-0F35-45FA-BE7B-78A26EB8A1FF}" srcOrd="3" destOrd="0" presId="urn:microsoft.com/office/officeart/2018/2/layout/IconVerticalSolidList"/>
    <dgm:cxn modelId="{EC4AF5FD-4ECF-4463-94E0-D6A6F7F08FDD}" type="presParOf" srcId="{017D2F93-C5D8-4447-89FD-5898121F7C5C}" destId="{A628D869-CFFA-4F40-A8BC-EEF8261F7245}" srcOrd="4" destOrd="0" presId="urn:microsoft.com/office/officeart/2018/2/layout/IconVerticalSolidList"/>
    <dgm:cxn modelId="{EA8F8750-CDCB-480A-A7B9-15158E3AFA77}" type="presParOf" srcId="{A628D869-CFFA-4F40-A8BC-EEF8261F7245}" destId="{2FFB5C29-902B-4A3F-91B7-D60A7CB8EFFF}" srcOrd="0" destOrd="0" presId="urn:microsoft.com/office/officeart/2018/2/layout/IconVerticalSolidList"/>
    <dgm:cxn modelId="{F2AE754A-9DBD-40CD-8116-236C8182EFAA}" type="presParOf" srcId="{A628D869-CFFA-4F40-A8BC-EEF8261F7245}" destId="{739617D1-0463-48D7-AC5A-BF4186DF55A6}" srcOrd="1" destOrd="0" presId="urn:microsoft.com/office/officeart/2018/2/layout/IconVerticalSolidList"/>
    <dgm:cxn modelId="{F564D5CE-EC58-4199-9689-A6868A22FB0B}" type="presParOf" srcId="{A628D869-CFFA-4F40-A8BC-EEF8261F7245}" destId="{72AEAF78-6102-4A73-A00A-02A262FA0445}" srcOrd="2" destOrd="0" presId="urn:microsoft.com/office/officeart/2018/2/layout/IconVerticalSolidList"/>
    <dgm:cxn modelId="{3478F9E5-C18B-480B-AFD7-4D94277428B7}" type="presParOf" srcId="{A628D869-CFFA-4F40-A8BC-EEF8261F7245}" destId="{B55DBA8E-E351-4765-BFBD-F6945A1F4BB9}" srcOrd="3" destOrd="0" presId="urn:microsoft.com/office/officeart/2018/2/layout/IconVerticalSolidList"/>
    <dgm:cxn modelId="{8293C0BE-4B0C-43D5-A980-A95074395E7C}" type="presParOf" srcId="{017D2F93-C5D8-4447-89FD-5898121F7C5C}" destId="{F715C9FC-249E-4EAA-8890-83CC7C916AA3}" srcOrd="5" destOrd="0" presId="urn:microsoft.com/office/officeart/2018/2/layout/IconVerticalSolidList"/>
    <dgm:cxn modelId="{95565A4C-C0B5-483C-AD90-151B123A78C8}" type="presParOf" srcId="{017D2F93-C5D8-4447-89FD-5898121F7C5C}" destId="{9D93D325-8E8E-4A4D-A0BE-9FC8B5474873}" srcOrd="6" destOrd="0" presId="urn:microsoft.com/office/officeart/2018/2/layout/IconVerticalSolidList"/>
    <dgm:cxn modelId="{72EAD09E-5203-4C1F-BDE5-5B193F38EDDC}" type="presParOf" srcId="{9D93D325-8E8E-4A4D-A0BE-9FC8B5474873}" destId="{C430C172-7785-4C12-88EE-BA664372320D}" srcOrd="0" destOrd="0" presId="urn:microsoft.com/office/officeart/2018/2/layout/IconVerticalSolidList"/>
    <dgm:cxn modelId="{27BEE088-8624-42FF-AC08-37C517B2F4F7}" type="presParOf" srcId="{9D93D325-8E8E-4A4D-A0BE-9FC8B5474873}" destId="{16DCE7C2-9F49-4CC4-AA41-4B6BE0DCD73B}" srcOrd="1" destOrd="0" presId="urn:microsoft.com/office/officeart/2018/2/layout/IconVerticalSolidList"/>
    <dgm:cxn modelId="{EC1EE2B9-238F-43E2-BA06-ACB4A6131800}" type="presParOf" srcId="{9D93D325-8E8E-4A4D-A0BE-9FC8B5474873}" destId="{4EA9F059-5366-4950-9343-F0849C5B72A1}" srcOrd="2" destOrd="0" presId="urn:microsoft.com/office/officeart/2018/2/layout/IconVerticalSolidList"/>
    <dgm:cxn modelId="{AE475F9A-D3A7-430C-B2DE-0659596BA1D6}" type="presParOf" srcId="{9D93D325-8E8E-4A4D-A0BE-9FC8B5474873}" destId="{CC6948CE-D2C8-4588-9C59-C256E9063516}" srcOrd="3" destOrd="0" presId="urn:microsoft.com/office/officeart/2018/2/layout/IconVerticalSolidList"/>
    <dgm:cxn modelId="{F497EF27-2D89-4D11-B845-79E5027BA77E}" type="presParOf" srcId="{017D2F93-C5D8-4447-89FD-5898121F7C5C}" destId="{34E0E195-28FC-48D1-9BEB-22348C786AE1}" srcOrd="7" destOrd="0" presId="urn:microsoft.com/office/officeart/2018/2/layout/IconVerticalSolidList"/>
    <dgm:cxn modelId="{7F2499FC-5A74-47EC-BA75-7ECF321FC130}" type="presParOf" srcId="{017D2F93-C5D8-4447-89FD-5898121F7C5C}" destId="{0262D63B-54EB-426F-913E-FC7CC8A05FB8}" srcOrd="8" destOrd="0" presId="urn:microsoft.com/office/officeart/2018/2/layout/IconVerticalSolidList"/>
    <dgm:cxn modelId="{F9B4088D-CF97-454F-A9F7-3A5678B9D984}" type="presParOf" srcId="{0262D63B-54EB-426F-913E-FC7CC8A05FB8}" destId="{AB593CEB-1A36-4B80-AD85-066687404C8A}" srcOrd="0" destOrd="0" presId="urn:microsoft.com/office/officeart/2018/2/layout/IconVerticalSolidList"/>
    <dgm:cxn modelId="{71C2D8A7-2A80-41A1-961C-FBFEBDA846C9}" type="presParOf" srcId="{0262D63B-54EB-426F-913E-FC7CC8A05FB8}" destId="{1BD7BC87-3B04-413A-A456-C3EFF6503C77}" srcOrd="1" destOrd="0" presId="urn:microsoft.com/office/officeart/2018/2/layout/IconVerticalSolidList"/>
    <dgm:cxn modelId="{AC1026A9-0E66-4CE8-916B-4D1A39B3A17C}" type="presParOf" srcId="{0262D63B-54EB-426F-913E-FC7CC8A05FB8}" destId="{8F4A9F05-3000-4D62-95F1-3AF23798E2B0}" srcOrd="2" destOrd="0" presId="urn:microsoft.com/office/officeart/2018/2/layout/IconVerticalSolidList"/>
    <dgm:cxn modelId="{71B04033-FE08-4332-82D5-C02F1CEB0F0E}" type="presParOf" srcId="{0262D63B-54EB-426F-913E-FC7CC8A05FB8}" destId="{F46675EB-043A-4944-83A0-843A4BBCE49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D8D7AF-1AF0-4E97-AD61-5E8AD35E0DC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001250F-5174-4A48-A08E-6582B669F83D}">
      <dgm:prSet/>
      <dgm:spPr/>
      <dgm:t>
        <a:bodyPr/>
        <a:lstStyle/>
        <a:p>
          <a:r>
            <a:rPr lang="en-US" b="1"/>
            <a:t>Consistency</a:t>
          </a:r>
          <a:endParaRPr lang="en-US"/>
        </a:p>
      </dgm:t>
    </dgm:pt>
    <dgm:pt modelId="{57B07C30-9FEA-4E96-9AE6-111BDA078BA9}" type="parTrans" cxnId="{01E8E241-012F-4E12-BA70-5C47DB4AD1AB}">
      <dgm:prSet/>
      <dgm:spPr/>
      <dgm:t>
        <a:bodyPr/>
        <a:lstStyle/>
        <a:p>
          <a:endParaRPr lang="en-US"/>
        </a:p>
      </dgm:t>
    </dgm:pt>
    <dgm:pt modelId="{42143742-8295-4E7C-A115-D97B29EEC873}" type="sibTrans" cxnId="{01E8E241-012F-4E12-BA70-5C47DB4AD1AB}">
      <dgm:prSet/>
      <dgm:spPr/>
      <dgm:t>
        <a:bodyPr/>
        <a:lstStyle/>
        <a:p>
          <a:endParaRPr lang="en-US"/>
        </a:p>
      </dgm:t>
    </dgm:pt>
    <dgm:pt modelId="{337C1A39-1931-4687-97D8-4A0E259D4D5A}">
      <dgm:prSet/>
      <dgm:spPr/>
      <dgm:t>
        <a:bodyPr/>
        <a:lstStyle/>
        <a:p>
          <a:r>
            <a:rPr lang="en-US"/>
            <a:t>Users expect products to share some similarities with other products they regularly use. We followed iOS design conventions and conventions</a:t>
          </a:r>
        </a:p>
      </dgm:t>
    </dgm:pt>
    <dgm:pt modelId="{85A5B364-89F2-4F49-87A3-27F9FF8B1185}" type="parTrans" cxnId="{379E8B17-3653-44D2-8CD3-770CCBEF4BDC}">
      <dgm:prSet/>
      <dgm:spPr/>
      <dgm:t>
        <a:bodyPr/>
        <a:lstStyle/>
        <a:p>
          <a:endParaRPr lang="en-US"/>
        </a:p>
      </dgm:t>
    </dgm:pt>
    <dgm:pt modelId="{EEB61A8A-060C-4E0C-890F-9E64C455E596}" type="sibTrans" cxnId="{379E8B17-3653-44D2-8CD3-770CCBEF4BDC}">
      <dgm:prSet/>
      <dgm:spPr/>
      <dgm:t>
        <a:bodyPr/>
        <a:lstStyle/>
        <a:p>
          <a:endParaRPr lang="en-US"/>
        </a:p>
      </dgm:t>
    </dgm:pt>
    <dgm:pt modelId="{7F205F21-C43E-4ECF-9AFC-EEEED0527B1D}">
      <dgm:prSet/>
      <dgm:spPr/>
      <dgm:t>
        <a:bodyPr/>
        <a:lstStyle/>
        <a:p>
          <a:r>
            <a:rPr lang="en-US"/>
            <a:t>We made sure that it is easy to learn even for a first time user based on the experience of using iOS</a:t>
          </a:r>
        </a:p>
      </dgm:t>
    </dgm:pt>
    <dgm:pt modelId="{0123A1E9-3CD2-4A6A-B73C-EEAC6032147E}" type="parTrans" cxnId="{4D3BBDEF-3777-45AB-A477-C9D74A8DC135}">
      <dgm:prSet/>
      <dgm:spPr/>
      <dgm:t>
        <a:bodyPr/>
        <a:lstStyle/>
        <a:p>
          <a:endParaRPr lang="en-US"/>
        </a:p>
      </dgm:t>
    </dgm:pt>
    <dgm:pt modelId="{75912084-8156-4628-AC9B-E542982ED1CC}" type="sibTrans" cxnId="{4D3BBDEF-3777-45AB-A477-C9D74A8DC135}">
      <dgm:prSet/>
      <dgm:spPr/>
      <dgm:t>
        <a:bodyPr/>
        <a:lstStyle/>
        <a:p>
          <a:endParaRPr lang="en-US"/>
        </a:p>
      </dgm:t>
    </dgm:pt>
    <dgm:pt modelId="{686134F0-85A5-44A3-8EAA-F068CC0C3A27}" type="pres">
      <dgm:prSet presAssocID="{CCD8D7AF-1AF0-4E97-AD61-5E8AD35E0DC9}" presName="root" presStyleCnt="0">
        <dgm:presLayoutVars>
          <dgm:dir/>
          <dgm:resizeHandles val="exact"/>
        </dgm:presLayoutVars>
      </dgm:prSet>
      <dgm:spPr/>
    </dgm:pt>
    <dgm:pt modelId="{5B1DD3C2-D65E-4FAA-987B-DBCC1B1AAC2E}" type="pres">
      <dgm:prSet presAssocID="{1001250F-5174-4A48-A08E-6582B669F83D}" presName="compNode" presStyleCnt="0"/>
      <dgm:spPr/>
    </dgm:pt>
    <dgm:pt modelId="{D8279550-6848-471A-86A1-7295BE4A732E}" type="pres">
      <dgm:prSet presAssocID="{1001250F-5174-4A48-A08E-6582B669F83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9620AF44-22E5-4420-A327-CAD13219E7BD}" type="pres">
      <dgm:prSet presAssocID="{1001250F-5174-4A48-A08E-6582B669F83D}" presName="spaceRect" presStyleCnt="0"/>
      <dgm:spPr/>
    </dgm:pt>
    <dgm:pt modelId="{8ED5E269-7B3D-402A-9C63-CD3159823AE4}" type="pres">
      <dgm:prSet presAssocID="{1001250F-5174-4A48-A08E-6582B669F83D}" presName="textRect" presStyleLbl="revTx" presStyleIdx="0" presStyleCnt="3">
        <dgm:presLayoutVars>
          <dgm:chMax val="1"/>
          <dgm:chPref val="1"/>
        </dgm:presLayoutVars>
      </dgm:prSet>
      <dgm:spPr/>
    </dgm:pt>
    <dgm:pt modelId="{17AD0CC1-EA4E-4448-A734-AB85EF50A912}" type="pres">
      <dgm:prSet presAssocID="{42143742-8295-4E7C-A115-D97B29EEC873}" presName="sibTrans" presStyleCnt="0"/>
      <dgm:spPr/>
    </dgm:pt>
    <dgm:pt modelId="{E941F167-FF48-4997-8188-5550016A7077}" type="pres">
      <dgm:prSet presAssocID="{337C1A39-1931-4687-97D8-4A0E259D4D5A}" presName="compNode" presStyleCnt="0"/>
      <dgm:spPr/>
    </dgm:pt>
    <dgm:pt modelId="{E142499C-38FE-49C5-87E4-61DC21EB84D0}" type="pres">
      <dgm:prSet presAssocID="{337C1A39-1931-4687-97D8-4A0E259D4D5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fluencer"/>
        </a:ext>
      </dgm:extLst>
    </dgm:pt>
    <dgm:pt modelId="{CA9D3432-4674-4DF5-B623-70E2DCADD421}" type="pres">
      <dgm:prSet presAssocID="{337C1A39-1931-4687-97D8-4A0E259D4D5A}" presName="spaceRect" presStyleCnt="0"/>
      <dgm:spPr/>
    </dgm:pt>
    <dgm:pt modelId="{37E2C2B5-CDAF-4294-9DB1-F818C61002D2}" type="pres">
      <dgm:prSet presAssocID="{337C1A39-1931-4687-97D8-4A0E259D4D5A}" presName="textRect" presStyleLbl="revTx" presStyleIdx="1" presStyleCnt="3">
        <dgm:presLayoutVars>
          <dgm:chMax val="1"/>
          <dgm:chPref val="1"/>
        </dgm:presLayoutVars>
      </dgm:prSet>
      <dgm:spPr/>
    </dgm:pt>
    <dgm:pt modelId="{CA8C68C8-615B-4083-BB10-25890BC532E3}" type="pres">
      <dgm:prSet presAssocID="{EEB61A8A-060C-4E0C-890F-9E64C455E596}" presName="sibTrans" presStyleCnt="0"/>
      <dgm:spPr/>
    </dgm:pt>
    <dgm:pt modelId="{D80F2F50-33C4-4FA1-AAEC-B933EA0448C2}" type="pres">
      <dgm:prSet presAssocID="{7F205F21-C43E-4ECF-9AFC-EEEED0527B1D}" presName="compNode" presStyleCnt="0"/>
      <dgm:spPr/>
    </dgm:pt>
    <dgm:pt modelId="{D572B16E-9536-4151-B751-A387F848C18C}" type="pres">
      <dgm:prSet presAssocID="{7F205F21-C43E-4ECF-9AFC-EEEED0527B1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commerce"/>
        </a:ext>
      </dgm:extLst>
    </dgm:pt>
    <dgm:pt modelId="{AD073BA9-A575-4266-B3BB-4CEB183997B7}" type="pres">
      <dgm:prSet presAssocID="{7F205F21-C43E-4ECF-9AFC-EEEED0527B1D}" presName="spaceRect" presStyleCnt="0"/>
      <dgm:spPr/>
    </dgm:pt>
    <dgm:pt modelId="{7BEF6210-0817-4747-9A61-C377A31B857D}" type="pres">
      <dgm:prSet presAssocID="{7F205F21-C43E-4ECF-9AFC-EEEED0527B1D}" presName="textRect" presStyleLbl="revTx" presStyleIdx="2" presStyleCnt="3">
        <dgm:presLayoutVars>
          <dgm:chMax val="1"/>
          <dgm:chPref val="1"/>
        </dgm:presLayoutVars>
      </dgm:prSet>
      <dgm:spPr/>
    </dgm:pt>
  </dgm:ptLst>
  <dgm:cxnLst>
    <dgm:cxn modelId="{AA10E914-0BF5-44CE-A265-5AD39853BB40}" type="presOf" srcId="{7F205F21-C43E-4ECF-9AFC-EEEED0527B1D}" destId="{7BEF6210-0817-4747-9A61-C377A31B857D}" srcOrd="0" destOrd="0" presId="urn:microsoft.com/office/officeart/2018/2/layout/IconLabelList"/>
    <dgm:cxn modelId="{379E8B17-3653-44D2-8CD3-770CCBEF4BDC}" srcId="{CCD8D7AF-1AF0-4E97-AD61-5E8AD35E0DC9}" destId="{337C1A39-1931-4687-97D8-4A0E259D4D5A}" srcOrd="1" destOrd="0" parTransId="{85A5B364-89F2-4F49-87A3-27F9FF8B1185}" sibTransId="{EEB61A8A-060C-4E0C-890F-9E64C455E596}"/>
    <dgm:cxn modelId="{01E8E241-012F-4E12-BA70-5C47DB4AD1AB}" srcId="{CCD8D7AF-1AF0-4E97-AD61-5E8AD35E0DC9}" destId="{1001250F-5174-4A48-A08E-6582B669F83D}" srcOrd="0" destOrd="0" parTransId="{57B07C30-9FEA-4E96-9AE6-111BDA078BA9}" sibTransId="{42143742-8295-4E7C-A115-D97B29EEC873}"/>
    <dgm:cxn modelId="{68119580-9091-496B-A4D7-7833B1CA9F20}" type="presOf" srcId="{337C1A39-1931-4687-97D8-4A0E259D4D5A}" destId="{37E2C2B5-CDAF-4294-9DB1-F818C61002D2}" srcOrd="0" destOrd="0" presId="urn:microsoft.com/office/officeart/2018/2/layout/IconLabelList"/>
    <dgm:cxn modelId="{E2E4B3A4-DDAE-49AC-8D79-991F7D7999B7}" type="presOf" srcId="{1001250F-5174-4A48-A08E-6582B669F83D}" destId="{8ED5E269-7B3D-402A-9C63-CD3159823AE4}" srcOrd="0" destOrd="0" presId="urn:microsoft.com/office/officeart/2018/2/layout/IconLabelList"/>
    <dgm:cxn modelId="{ECC239DA-64E5-466A-9122-7C7309B02833}" type="presOf" srcId="{CCD8D7AF-1AF0-4E97-AD61-5E8AD35E0DC9}" destId="{686134F0-85A5-44A3-8EAA-F068CC0C3A27}" srcOrd="0" destOrd="0" presId="urn:microsoft.com/office/officeart/2018/2/layout/IconLabelList"/>
    <dgm:cxn modelId="{4D3BBDEF-3777-45AB-A477-C9D74A8DC135}" srcId="{CCD8D7AF-1AF0-4E97-AD61-5E8AD35E0DC9}" destId="{7F205F21-C43E-4ECF-9AFC-EEEED0527B1D}" srcOrd="2" destOrd="0" parTransId="{0123A1E9-3CD2-4A6A-B73C-EEAC6032147E}" sibTransId="{75912084-8156-4628-AC9B-E542982ED1CC}"/>
    <dgm:cxn modelId="{7A1A9388-1917-4075-98F7-1F90E63C1C1F}" type="presParOf" srcId="{686134F0-85A5-44A3-8EAA-F068CC0C3A27}" destId="{5B1DD3C2-D65E-4FAA-987B-DBCC1B1AAC2E}" srcOrd="0" destOrd="0" presId="urn:microsoft.com/office/officeart/2018/2/layout/IconLabelList"/>
    <dgm:cxn modelId="{A2ED2458-BAE7-4B86-9293-347E32B29773}" type="presParOf" srcId="{5B1DD3C2-D65E-4FAA-987B-DBCC1B1AAC2E}" destId="{D8279550-6848-471A-86A1-7295BE4A732E}" srcOrd="0" destOrd="0" presId="urn:microsoft.com/office/officeart/2018/2/layout/IconLabelList"/>
    <dgm:cxn modelId="{68DA805C-7136-4516-A337-F3F6A7AC120C}" type="presParOf" srcId="{5B1DD3C2-D65E-4FAA-987B-DBCC1B1AAC2E}" destId="{9620AF44-22E5-4420-A327-CAD13219E7BD}" srcOrd="1" destOrd="0" presId="urn:microsoft.com/office/officeart/2018/2/layout/IconLabelList"/>
    <dgm:cxn modelId="{9D3AF8A7-F6AE-4847-8C3E-6234AFD78F8F}" type="presParOf" srcId="{5B1DD3C2-D65E-4FAA-987B-DBCC1B1AAC2E}" destId="{8ED5E269-7B3D-402A-9C63-CD3159823AE4}" srcOrd="2" destOrd="0" presId="urn:microsoft.com/office/officeart/2018/2/layout/IconLabelList"/>
    <dgm:cxn modelId="{385B01A2-8A4E-4497-9BF3-79A8AFF22FB6}" type="presParOf" srcId="{686134F0-85A5-44A3-8EAA-F068CC0C3A27}" destId="{17AD0CC1-EA4E-4448-A734-AB85EF50A912}" srcOrd="1" destOrd="0" presId="urn:microsoft.com/office/officeart/2018/2/layout/IconLabelList"/>
    <dgm:cxn modelId="{8F81B9B2-6673-4895-926A-DF38D7238414}" type="presParOf" srcId="{686134F0-85A5-44A3-8EAA-F068CC0C3A27}" destId="{E941F167-FF48-4997-8188-5550016A7077}" srcOrd="2" destOrd="0" presId="urn:microsoft.com/office/officeart/2018/2/layout/IconLabelList"/>
    <dgm:cxn modelId="{19EE13BB-B4F7-48A1-8628-B29E515E54C9}" type="presParOf" srcId="{E941F167-FF48-4997-8188-5550016A7077}" destId="{E142499C-38FE-49C5-87E4-61DC21EB84D0}" srcOrd="0" destOrd="0" presId="urn:microsoft.com/office/officeart/2018/2/layout/IconLabelList"/>
    <dgm:cxn modelId="{BF648894-E2DF-4B7E-85BD-834344E69B88}" type="presParOf" srcId="{E941F167-FF48-4997-8188-5550016A7077}" destId="{CA9D3432-4674-4DF5-B623-70E2DCADD421}" srcOrd="1" destOrd="0" presId="urn:microsoft.com/office/officeart/2018/2/layout/IconLabelList"/>
    <dgm:cxn modelId="{BDBD3683-53C9-414B-80F8-474B3DC71A41}" type="presParOf" srcId="{E941F167-FF48-4997-8188-5550016A7077}" destId="{37E2C2B5-CDAF-4294-9DB1-F818C61002D2}" srcOrd="2" destOrd="0" presId="urn:microsoft.com/office/officeart/2018/2/layout/IconLabelList"/>
    <dgm:cxn modelId="{54051009-1DE2-4265-BF35-EC8988AA3AF9}" type="presParOf" srcId="{686134F0-85A5-44A3-8EAA-F068CC0C3A27}" destId="{CA8C68C8-615B-4083-BB10-25890BC532E3}" srcOrd="3" destOrd="0" presId="urn:microsoft.com/office/officeart/2018/2/layout/IconLabelList"/>
    <dgm:cxn modelId="{A3F6A19F-13BE-47CD-9459-EB7A8E3D23F3}" type="presParOf" srcId="{686134F0-85A5-44A3-8EAA-F068CC0C3A27}" destId="{D80F2F50-33C4-4FA1-AAEC-B933EA0448C2}" srcOrd="4" destOrd="0" presId="urn:microsoft.com/office/officeart/2018/2/layout/IconLabelList"/>
    <dgm:cxn modelId="{408BC091-CFFA-4A21-A9B9-F2A0C3DB189D}" type="presParOf" srcId="{D80F2F50-33C4-4FA1-AAEC-B933EA0448C2}" destId="{D572B16E-9536-4151-B751-A387F848C18C}" srcOrd="0" destOrd="0" presId="urn:microsoft.com/office/officeart/2018/2/layout/IconLabelList"/>
    <dgm:cxn modelId="{A3587659-D918-4791-900B-D8FA2279BA47}" type="presParOf" srcId="{D80F2F50-33C4-4FA1-AAEC-B933EA0448C2}" destId="{AD073BA9-A575-4266-B3BB-4CEB183997B7}" srcOrd="1" destOrd="0" presId="urn:microsoft.com/office/officeart/2018/2/layout/IconLabelList"/>
    <dgm:cxn modelId="{29889DB6-1E96-44D8-AE28-AE24EA404018}" type="presParOf" srcId="{D80F2F50-33C4-4FA1-AAEC-B933EA0448C2}" destId="{7BEF6210-0817-4747-9A61-C377A31B857D}"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7EE779-1BA3-4094-ABDB-D0F9512296B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454AE68-5115-4F7E-AAB1-CCB5C4A93FFD}">
      <dgm:prSet/>
      <dgm:spPr/>
      <dgm:t>
        <a:bodyPr/>
        <a:lstStyle/>
        <a:p>
          <a:pPr>
            <a:defRPr cap="all"/>
          </a:pPr>
          <a:r>
            <a:rPr lang="en-US" b="1"/>
            <a:t>Accessibility</a:t>
          </a:r>
          <a:endParaRPr lang="en-US"/>
        </a:p>
      </dgm:t>
    </dgm:pt>
    <dgm:pt modelId="{B95C30F7-24C8-4764-8AF8-D1601DA86096}" type="parTrans" cxnId="{356D8431-B3BD-468E-B23B-D4C1FCF4EE56}">
      <dgm:prSet/>
      <dgm:spPr/>
      <dgm:t>
        <a:bodyPr/>
        <a:lstStyle/>
        <a:p>
          <a:endParaRPr lang="en-US"/>
        </a:p>
      </dgm:t>
    </dgm:pt>
    <dgm:pt modelId="{BB5A41BA-AE29-4372-8E48-31E307F83746}" type="sibTrans" cxnId="{356D8431-B3BD-468E-B23B-D4C1FCF4EE56}">
      <dgm:prSet/>
      <dgm:spPr/>
      <dgm:t>
        <a:bodyPr/>
        <a:lstStyle/>
        <a:p>
          <a:endParaRPr lang="en-US"/>
        </a:p>
      </dgm:t>
    </dgm:pt>
    <dgm:pt modelId="{0024DD92-66C9-4528-9F0A-27B47F7FDA37}">
      <dgm:prSet/>
      <dgm:spPr/>
      <dgm:t>
        <a:bodyPr/>
        <a:lstStyle/>
        <a:p>
          <a:pPr>
            <a:defRPr cap="all"/>
          </a:pPr>
          <a:r>
            <a:rPr lang="en-US"/>
            <a:t>Design should be usable for as many people as possible</a:t>
          </a:r>
        </a:p>
      </dgm:t>
    </dgm:pt>
    <dgm:pt modelId="{07F24E9E-3C25-4811-98A0-B958827B191C}" type="parTrans" cxnId="{153D1C5F-5DC9-41CB-ABEF-A215AC84346F}">
      <dgm:prSet/>
      <dgm:spPr/>
      <dgm:t>
        <a:bodyPr/>
        <a:lstStyle/>
        <a:p>
          <a:endParaRPr lang="en-US"/>
        </a:p>
      </dgm:t>
    </dgm:pt>
    <dgm:pt modelId="{F6EC4774-1542-48EA-9E60-F7E2A015C8F8}" type="sibTrans" cxnId="{153D1C5F-5DC9-41CB-ABEF-A215AC84346F}">
      <dgm:prSet/>
      <dgm:spPr/>
      <dgm:t>
        <a:bodyPr/>
        <a:lstStyle/>
        <a:p>
          <a:endParaRPr lang="en-US"/>
        </a:p>
      </dgm:t>
    </dgm:pt>
    <dgm:pt modelId="{991DEC3D-388B-4943-A686-9A42D3E48D5C}">
      <dgm:prSet/>
      <dgm:spPr/>
      <dgm:t>
        <a:bodyPr/>
        <a:lstStyle/>
        <a:p>
          <a:pPr>
            <a:defRPr cap="all"/>
          </a:pPr>
          <a:r>
            <a:rPr lang="en-US"/>
            <a:t>For people with disablities we have introduced activation on 'button' functionality. If a user presses the power button 3 times simultaneously the SOS app will be triggered.</a:t>
          </a:r>
        </a:p>
      </dgm:t>
    </dgm:pt>
    <dgm:pt modelId="{B84973B8-DDA7-4FCE-9C3F-CB4241C4C099}" type="parTrans" cxnId="{98153480-EAC7-4370-B954-F41DE3DBB5EE}">
      <dgm:prSet/>
      <dgm:spPr/>
      <dgm:t>
        <a:bodyPr/>
        <a:lstStyle/>
        <a:p>
          <a:endParaRPr lang="en-US"/>
        </a:p>
      </dgm:t>
    </dgm:pt>
    <dgm:pt modelId="{D03A60CE-59E8-4CA4-87FD-6C21F45DDCC9}" type="sibTrans" cxnId="{98153480-EAC7-4370-B954-F41DE3DBB5EE}">
      <dgm:prSet/>
      <dgm:spPr/>
      <dgm:t>
        <a:bodyPr/>
        <a:lstStyle/>
        <a:p>
          <a:endParaRPr lang="en-US"/>
        </a:p>
      </dgm:t>
    </dgm:pt>
    <dgm:pt modelId="{6466106F-65C9-476E-8AA0-D55BEBE4598F}" type="pres">
      <dgm:prSet presAssocID="{8F7EE779-1BA3-4094-ABDB-D0F9512296BC}" presName="root" presStyleCnt="0">
        <dgm:presLayoutVars>
          <dgm:dir/>
          <dgm:resizeHandles val="exact"/>
        </dgm:presLayoutVars>
      </dgm:prSet>
      <dgm:spPr/>
    </dgm:pt>
    <dgm:pt modelId="{4D8A7D10-537C-4952-A6DF-655F62465282}" type="pres">
      <dgm:prSet presAssocID="{E454AE68-5115-4F7E-AAB1-CCB5C4A93FFD}" presName="compNode" presStyleCnt="0"/>
      <dgm:spPr/>
    </dgm:pt>
    <dgm:pt modelId="{A4919B7E-6F54-49EF-85D5-864D6A30D9C9}" type="pres">
      <dgm:prSet presAssocID="{E454AE68-5115-4F7E-AAB1-CCB5C4A93FFD}" presName="iconBgRect" presStyleLbl="bgShp" presStyleIdx="0" presStyleCnt="3"/>
      <dgm:spPr>
        <a:prstGeom prst="round2DiagRect">
          <a:avLst>
            <a:gd name="adj1" fmla="val 29727"/>
            <a:gd name="adj2" fmla="val 0"/>
          </a:avLst>
        </a:prstGeom>
      </dgm:spPr>
    </dgm:pt>
    <dgm:pt modelId="{77B2AC0C-850E-4BFA-BBAE-016CD2140D32}" type="pres">
      <dgm:prSet presAssocID="{E454AE68-5115-4F7E-AAB1-CCB5C4A93FF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heelchair Access"/>
        </a:ext>
      </dgm:extLst>
    </dgm:pt>
    <dgm:pt modelId="{A313868B-A067-4685-AD92-79F39BC153E4}" type="pres">
      <dgm:prSet presAssocID="{E454AE68-5115-4F7E-AAB1-CCB5C4A93FFD}" presName="spaceRect" presStyleCnt="0"/>
      <dgm:spPr/>
    </dgm:pt>
    <dgm:pt modelId="{AD10D8FA-C295-4711-B8B8-7A3564A05522}" type="pres">
      <dgm:prSet presAssocID="{E454AE68-5115-4F7E-AAB1-CCB5C4A93FFD}" presName="textRect" presStyleLbl="revTx" presStyleIdx="0" presStyleCnt="3">
        <dgm:presLayoutVars>
          <dgm:chMax val="1"/>
          <dgm:chPref val="1"/>
        </dgm:presLayoutVars>
      </dgm:prSet>
      <dgm:spPr/>
    </dgm:pt>
    <dgm:pt modelId="{A754FDFE-2EFE-4B4F-95B6-AE268CB6DB0A}" type="pres">
      <dgm:prSet presAssocID="{BB5A41BA-AE29-4372-8E48-31E307F83746}" presName="sibTrans" presStyleCnt="0"/>
      <dgm:spPr/>
    </dgm:pt>
    <dgm:pt modelId="{C8857520-7BED-4652-A10B-6EC04021583A}" type="pres">
      <dgm:prSet presAssocID="{0024DD92-66C9-4528-9F0A-27B47F7FDA37}" presName="compNode" presStyleCnt="0"/>
      <dgm:spPr/>
    </dgm:pt>
    <dgm:pt modelId="{206A88DC-CDD9-4BB2-B892-34C0B6DB8CA5}" type="pres">
      <dgm:prSet presAssocID="{0024DD92-66C9-4528-9F0A-27B47F7FDA37}" presName="iconBgRect" presStyleLbl="bgShp" presStyleIdx="1" presStyleCnt="3"/>
      <dgm:spPr>
        <a:prstGeom prst="round2DiagRect">
          <a:avLst>
            <a:gd name="adj1" fmla="val 29727"/>
            <a:gd name="adj2" fmla="val 0"/>
          </a:avLst>
        </a:prstGeom>
      </dgm:spPr>
    </dgm:pt>
    <dgm:pt modelId="{A42859B1-7795-4B0B-A1A4-ED1698E21755}" type="pres">
      <dgm:prSet presAssocID="{0024DD92-66C9-4528-9F0A-27B47F7FDA3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A656147F-2820-4A37-9D6D-6D1B4FA2A381}" type="pres">
      <dgm:prSet presAssocID="{0024DD92-66C9-4528-9F0A-27B47F7FDA37}" presName="spaceRect" presStyleCnt="0"/>
      <dgm:spPr/>
    </dgm:pt>
    <dgm:pt modelId="{DCA91758-E959-4D07-8783-BFB6EEB9A961}" type="pres">
      <dgm:prSet presAssocID="{0024DD92-66C9-4528-9F0A-27B47F7FDA37}" presName="textRect" presStyleLbl="revTx" presStyleIdx="1" presStyleCnt="3">
        <dgm:presLayoutVars>
          <dgm:chMax val="1"/>
          <dgm:chPref val="1"/>
        </dgm:presLayoutVars>
      </dgm:prSet>
      <dgm:spPr/>
    </dgm:pt>
    <dgm:pt modelId="{99CCFB24-3807-42E2-A28C-BD2AE1DE5984}" type="pres">
      <dgm:prSet presAssocID="{F6EC4774-1542-48EA-9E60-F7E2A015C8F8}" presName="sibTrans" presStyleCnt="0"/>
      <dgm:spPr/>
    </dgm:pt>
    <dgm:pt modelId="{A2116EBC-5C0D-448D-A945-68F1352BDA12}" type="pres">
      <dgm:prSet presAssocID="{991DEC3D-388B-4943-A686-9A42D3E48D5C}" presName="compNode" presStyleCnt="0"/>
      <dgm:spPr/>
    </dgm:pt>
    <dgm:pt modelId="{7F3383FF-1BFA-4DEE-A693-B35BF7DA10A1}" type="pres">
      <dgm:prSet presAssocID="{991DEC3D-388B-4943-A686-9A42D3E48D5C}" presName="iconBgRect" presStyleLbl="bgShp" presStyleIdx="2" presStyleCnt="3"/>
      <dgm:spPr>
        <a:prstGeom prst="round2DiagRect">
          <a:avLst>
            <a:gd name="adj1" fmla="val 29727"/>
            <a:gd name="adj2" fmla="val 0"/>
          </a:avLst>
        </a:prstGeom>
      </dgm:spPr>
    </dgm:pt>
    <dgm:pt modelId="{1E5344D3-18E1-4EA3-A46D-0B45D9CD8E89}" type="pres">
      <dgm:prSet presAssocID="{991DEC3D-388B-4943-A686-9A42D3E48D5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wer"/>
        </a:ext>
      </dgm:extLst>
    </dgm:pt>
    <dgm:pt modelId="{14CFA87B-61D3-4651-8422-5F835A3A958F}" type="pres">
      <dgm:prSet presAssocID="{991DEC3D-388B-4943-A686-9A42D3E48D5C}" presName="spaceRect" presStyleCnt="0"/>
      <dgm:spPr/>
    </dgm:pt>
    <dgm:pt modelId="{0859B4AF-4B73-41EA-99F8-9731171A9B2A}" type="pres">
      <dgm:prSet presAssocID="{991DEC3D-388B-4943-A686-9A42D3E48D5C}" presName="textRect" presStyleLbl="revTx" presStyleIdx="2" presStyleCnt="3">
        <dgm:presLayoutVars>
          <dgm:chMax val="1"/>
          <dgm:chPref val="1"/>
        </dgm:presLayoutVars>
      </dgm:prSet>
      <dgm:spPr/>
    </dgm:pt>
  </dgm:ptLst>
  <dgm:cxnLst>
    <dgm:cxn modelId="{356D8431-B3BD-468E-B23B-D4C1FCF4EE56}" srcId="{8F7EE779-1BA3-4094-ABDB-D0F9512296BC}" destId="{E454AE68-5115-4F7E-AAB1-CCB5C4A93FFD}" srcOrd="0" destOrd="0" parTransId="{B95C30F7-24C8-4764-8AF8-D1601DA86096}" sibTransId="{BB5A41BA-AE29-4372-8E48-31E307F83746}"/>
    <dgm:cxn modelId="{153D1C5F-5DC9-41CB-ABEF-A215AC84346F}" srcId="{8F7EE779-1BA3-4094-ABDB-D0F9512296BC}" destId="{0024DD92-66C9-4528-9F0A-27B47F7FDA37}" srcOrd="1" destOrd="0" parTransId="{07F24E9E-3C25-4811-98A0-B958827B191C}" sibTransId="{F6EC4774-1542-48EA-9E60-F7E2A015C8F8}"/>
    <dgm:cxn modelId="{17394C5A-807D-4A73-8CB5-7DFB7AAB7A19}" type="presOf" srcId="{8F7EE779-1BA3-4094-ABDB-D0F9512296BC}" destId="{6466106F-65C9-476E-8AA0-D55BEBE4598F}" srcOrd="0" destOrd="0" presId="urn:microsoft.com/office/officeart/2018/5/layout/IconLeafLabelList"/>
    <dgm:cxn modelId="{98153480-EAC7-4370-B954-F41DE3DBB5EE}" srcId="{8F7EE779-1BA3-4094-ABDB-D0F9512296BC}" destId="{991DEC3D-388B-4943-A686-9A42D3E48D5C}" srcOrd="2" destOrd="0" parTransId="{B84973B8-DDA7-4FCE-9C3F-CB4241C4C099}" sibTransId="{D03A60CE-59E8-4CA4-87FD-6C21F45DDCC9}"/>
    <dgm:cxn modelId="{0AC2DE88-D747-49F3-89A3-7744B1CE19AD}" type="presOf" srcId="{0024DD92-66C9-4528-9F0A-27B47F7FDA37}" destId="{DCA91758-E959-4D07-8783-BFB6EEB9A961}" srcOrd="0" destOrd="0" presId="urn:microsoft.com/office/officeart/2018/5/layout/IconLeafLabelList"/>
    <dgm:cxn modelId="{B34D4CE1-FE9D-4D53-913B-96135B387485}" type="presOf" srcId="{991DEC3D-388B-4943-A686-9A42D3E48D5C}" destId="{0859B4AF-4B73-41EA-99F8-9731171A9B2A}" srcOrd="0" destOrd="0" presId="urn:microsoft.com/office/officeart/2018/5/layout/IconLeafLabelList"/>
    <dgm:cxn modelId="{A2E130FC-7237-4FB4-9285-D4DB7F72FFD5}" type="presOf" srcId="{E454AE68-5115-4F7E-AAB1-CCB5C4A93FFD}" destId="{AD10D8FA-C295-4711-B8B8-7A3564A05522}" srcOrd="0" destOrd="0" presId="urn:microsoft.com/office/officeart/2018/5/layout/IconLeafLabelList"/>
    <dgm:cxn modelId="{192B8362-215E-4B6E-9C25-87C0CE2B5749}" type="presParOf" srcId="{6466106F-65C9-476E-8AA0-D55BEBE4598F}" destId="{4D8A7D10-537C-4952-A6DF-655F62465282}" srcOrd="0" destOrd="0" presId="urn:microsoft.com/office/officeart/2018/5/layout/IconLeafLabelList"/>
    <dgm:cxn modelId="{30426369-D95C-4DCC-9CE8-21DC736A4973}" type="presParOf" srcId="{4D8A7D10-537C-4952-A6DF-655F62465282}" destId="{A4919B7E-6F54-49EF-85D5-864D6A30D9C9}" srcOrd="0" destOrd="0" presId="urn:microsoft.com/office/officeart/2018/5/layout/IconLeafLabelList"/>
    <dgm:cxn modelId="{C6838D20-EFD3-421C-8C2D-0E50B071C259}" type="presParOf" srcId="{4D8A7D10-537C-4952-A6DF-655F62465282}" destId="{77B2AC0C-850E-4BFA-BBAE-016CD2140D32}" srcOrd="1" destOrd="0" presId="urn:microsoft.com/office/officeart/2018/5/layout/IconLeafLabelList"/>
    <dgm:cxn modelId="{2A80914A-3FC0-445C-99F2-8214205064B4}" type="presParOf" srcId="{4D8A7D10-537C-4952-A6DF-655F62465282}" destId="{A313868B-A067-4685-AD92-79F39BC153E4}" srcOrd="2" destOrd="0" presId="urn:microsoft.com/office/officeart/2018/5/layout/IconLeafLabelList"/>
    <dgm:cxn modelId="{5E891D1F-F906-4FB0-B617-E5208968297C}" type="presParOf" srcId="{4D8A7D10-537C-4952-A6DF-655F62465282}" destId="{AD10D8FA-C295-4711-B8B8-7A3564A05522}" srcOrd="3" destOrd="0" presId="urn:microsoft.com/office/officeart/2018/5/layout/IconLeafLabelList"/>
    <dgm:cxn modelId="{1FAAB3E6-23DD-462D-BD17-6BF194FE0C41}" type="presParOf" srcId="{6466106F-65C9-476E-8AA0-D55BEBE4598F}" destId="{A754FDFE-2EFE-4B4F-95B6-AE268CB6DB0A}" srcOrd="1" destOrd="0" presId="urn:microsoft.com/office/officeart/2018/5/layout/IconLeafLabelList"/>
    <dgm:cxn modelId="{9621FD1C-6CE7-4D1D-A622-FFCC6E0E197D}" type="presParOf" srcId="{6466106F-65C9-476E-8AA0-D55BEBE4598F}" destId="{C8857520-7BED-4652-A10B-6EC04021583A}" srcOrd="2" destOrd="0" presId="urn:microsoft.com/office/officeart/2018/5/layout/IconLeafLabelList"/>
    <dgm:cxn modelId="{A04DAF4D-49D5-4246-96FC-F26236245CD5}" type="presParOf" srcId="{C8857520-7BED-4652-A10B-6EC04021583A}" destId="{206A88DC-CDD9-4BB2-B892-34C0B6DB8CA5}" srcOrd="0" destOrd="0" presId="urn:microsoft.com/office/officeart/2018/5/layout/IconLeafLabelList"/>
    <dgm:cxn modelId="{2F01C30D-4F51-4F31-9F21-DD2B45D732A2}" type="presParOf" srcId="{C8857520-7BED-4652-A10B-6EC04021583A}" destId="{A42859B1-7795-4B0B-A1A4-ED1698E21755}" srcOrd="1" destOrd="0" presId="urn:microsoft.com/office/officeart/2018/5/layout/IconLeafLabelList"/>
    <dgm:cxn modelId="{67E77BC4-BB7F-4F5C-8CEE-794713B89FF4}" type="presParOf" srcId="{C8857520-7BED-4652-A10B-6EC04021583A}" destId="{A656147F-2820-4A37-9D6D-6D1B4FA2A381}" srcOrd="2" destOrd="0" presId="urn:microsoft.com/office/officeart/2018/5/layout/IconLeafLabelList"/>
    <dgm:cxn modelId="{393A7035-E148-4AC0-97FB-1008CDD5D60B}" type="presParOf" srcId="{C8857520-7BED-4652-A10B-6EC04021583A}" destId="{DCA91758-E959-4D07-8783-BFB6EEB9A961}" srcOrd="3" destOrd="0" presId="urn:microsoft.com/office/officeart/2018/5/layout/IconLeafLabelList"/>
    <dgm:cxn modelId="{8F776EB3-285E-4DC3-8AD5-AD9E58FA5823}" type="presParOf" srcId="{6466106F-65C9-476E-8AA0-D55BEBE4598F}" destId="{99CCFB24-3807-42E2-A28C-BD2AE1DE5984}" srcOrd="3" destOrd="0" presId="urn:microsoft.com/office/officeart/2018/5/layout/IconLeafLabelList"/>
    <dgm:cxn modelId="{BD66B042-5CAA-449D-B1ED-171311EE8661}" type="presParOf" srcId="{6466106F-65C9-476E-8AA0-D55BEBE4598F}" destId="{A2116EBC-5C0D-448D-A945-68F1352BDA12}" srcOrd="4" destOrd="0" presId="urn:microsoft.com/office/officeart/2018/5/layout/IconLeafLabelList"/>
    <dgm:cxn modelId="{4F4F3BDE-D1AA-422F-8AD3-1A3E6BA5D99F}" type="presParOf" srcId="{A2116EBC-5C0D-448D-A945-68F1352BDA12}" destId="{7F3383FF-1BFA-4DEE-A693-B35BF7DA10A1}" srcOrd="0" destOrd="0" presId="urn:microsoft.com/office/officeart/2018/5/layout/IconLeafLabelList"/>
    <dgm:cxn modelId="{DC23229E-FF10-4357-8459-826F1C6CF778}" type="presParOf" srcId="{A2116EBC-5C0D-448D-A945-68F1352BDA12}" destId="{1E5344D3-18E1-4EA3-A46D-0B45D9CD8E89}" srcOrd="1" destOrd="0" presId="urn:microsoft.com/office/officeart/2018/5/layout/IconLeafLabelList"/>
    <dgm:cxn modelId="{F2FE62C7-8247-48D6-BFE1-7D2342236BDF}" type="presParOf" srcId="{A2116EBC-5C0D-448D-A945-68F1352BDA12}" destId="{14CFA87B-61D3-4651-8422-5F835A3A958F}" srcOrd="2" destOrd="0" presId="urn:microsoft.com/office/officeart/2018/5/layout/IconLeafLabelList"/>
    <dgm:cxn modelId="{D358E8D1-345D-41A8-A364-B572B31F37B3}" type="presParOf" srcId="{A2116EBC-5C0D-448D-A945-68F1352BDA12}" destId="{0859B4AF-4B73-41EA-99F8-9731171A9B2A}"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5C52E-F824-48F7-B242-4861C9FB002D}">
      <dsp:nvSpPr>
        <dsp:cNvPr id="0" name=""/>
        <dsp:cNvSpPr/>
      </dsp:nvSpPr>
      <dsp:spPr>
        <a:xfrm>
          <a:off x="1158046" y="1208213"/>
          <a:ext cx="933175" cy="9331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707CBF-66BE-461D-BAC7-51C158E92D2E}">
      <dsp:nvSpPr>
        <dsp:cNvPr id="0" name=""/>
        <dsp:cNvSpPr/>
      </dsp:nvSpPr>
      <dsp:spPr>
        <a:xfrm>
          <a:off x="587772" y="2463364"/>
          <a:ext cx="2073723" cy="889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Too many questions asked : </a:t>
          </a:r>
          <a:r>
            <a:rPr lang="en-US" sz="1100" kern="1200"/>
            <a:t>Need to answer to a huge questionnaire before finally contacting emergency</a:t>
          </a:r>
        </a:p>
      </dsp:txBody>
      <dsp:txXfrm>
        <a:off x="587772" y="2463364"/>
        <a:ext cx="2073723" cy="889694"/>
      </dsp:txXfrm>
    </dsp:sp>
    <dsp:sp modelId="{0CDB90C3-9A5F-4A20-A255-2F793125433C}">
      <dsp:nvSpPr>
        <dsp:cNvPr id="0" name=""/>
        <dsp:cNvSpPr/>
      </dsp:nvSpPr>
      <dsp:spPr>
        <a:xfrm>
          <a:off x="3594670" y="1208213"/>
          <a:ext cx="933175" cy="9331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20D421-C55C-4709-A2C9-79903233E1D6}">
      <dsp:nvSpPr>
        <dsp:cNvPr id="0" name=""/>
        <dsp:cNvSpPr/>
      </dsp:nvSpPr>
      <dsp:spPr>
        <a:xfrm>
          <a:off x="3024397" y="2463364"/>
          <a:ext cx="2073723" cy="889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Color Scheme: </a:t>
          </a:r>
          <a:r>
            <a:rPr lang="en-US" sz="1100" kern="1200"/>
            <a:t>The application has loud colors which distracts the users from the application and creates a negative mood and perception</a:t>
          </a:r>
        </a:p>
      </dsp:txBody>
      <dsp:txXfrm>
        <a:off x="3024397" y="2463364"/>
        <a:ext cx="2073723" cy="889694"/>
      </dsp:txXfrm>
    </dsp:sp>
    <dsp:sp modelId="{131511D4-6E03-4CD1-8B29-67CA886041AE}">
      <dsp:nvSpPr>
        <dsp:cNvPr id="0" name=""/>
        <dsp:cNvSpPr/>
      </dsp:nvSpPr>
      <dsp:spPr>
        <a:xfrm>
          <a:off x="6031295" y="1208213"/>
          <a:ext cx="933175" cy="9331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374F36-5A2B-48E5-A6FA-3C4A3DB2576D}">
      <dsp:nvSpPr>
        <dsp:cNvPr id="0" name=""/>
        <dsp:cNvSpPr/>
      </dsp:nvSpPr>
      <dsp:spPr>
        <a:xfrm>
          <a:off x="5461021" y="2463364"/>
          <a:ext cx="2073723" cy="889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Overwhelming:</a:t>
          </a:r>
          <a:r>
            <a:rPr lang="en-US" sz="1100" kern="1200"/>
            <a:t> Contacting emergency services if often overwhelming</a:t>
          </a:r>
        </a:p>
      </dsp:txBody>
      <dsp:txXfrm>
        <a:off x="5461021" y="2463364"/>
        <a:ext cx="2073723" cy="889694"/>
      </dsp:txXfrm>
    </dsp:sp>
    <dsp:sp modelId="{04263E49-8124-4ABF-8F10-A3DD26DAB2DF}">
      <dsp:nvSpPr>
        <dsp:cNvPr id="0" name=""/>
        <dsp:cNvSpPr/>
      </dsp:nvSpPr>
      <dsp:spPr>
        <a:xfrm>
          <a:off x="8467920" y="1208213"/>
          <a:ext cx="933175" cy="9331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2DD0E9-57DF-431A-8104-9FFB26F990B3}">
      <dsp:nvSpPr>
        <dsp:cNvPr id="0" name=""/>
        <dsp:cNvSpPr/>
      </dsp:nvSpPr>
      <dsp:spPr>
        <a:xfrm>
          <a:off x="7897646" y="2463364"/>
          <a:ext cx="2073723" cy="889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Platform: </a:t>
          </a:r>
          <a:r>
            <a:rPr lang="en-US" sz="1100" kern="1200"/>
            <a:t>No single platform where users can request for emergency services and the police can manage investigations with the help of technology</a:t>
          </a:r>
        </a:p>
      </dsp:txBody>
      <dsp:txXfrm>
        <a:off x="7897646" y="2463364"/>
        <a:ext cx="2073723" cy="889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5AD0A9-F7B2-43E4-9FE9-7DFFF833BAA9}">
      <dsp:nvSpPr>
        <dsp:cNvPr id="0" name=""/>
        <dsp:cNvSpPr/>
      </dsp:nvSpPr>
      <dsp:spPr>
        <a:xfrm>
          <a:off x="0" y="2826"/>
          <a:ext cx="10058399" cy="60203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F4F550-2000-4A6D-BD8A-2CF60E31275D}">
      <dsp:nvSpPr>
        <dsp:cNvPr id="0" name=""/>
        <dsp:cNvSpPr/>
      </dsp:nvSpPr>
      <dsp:spPr>
        <a:xfrm>
          <a:off x="182114" y="138283"/>
          <a:ext cx="331117" cy="3311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A73770-FB91-4D50-A1B9-0812C24E38B4}">
      <dsp:nvSpPr>
        <dsp:cNvPr id="0" name=""/>
        <dsp:cNvSpPr/>
      </dsp:nvSpPr>
      <dsp:spPr>
        <a:xfrm>
          <a:off x="695346" y="2826"/>
          <a:ext cx="9363053" cy="602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715" tIns="63715" rIns="63715" bIns="63715" numCol="1" spcCol="1270" anchor="ctr" anchorCtr="0">
          <a:noAutofit/>
        </a:bodyPr>
        <a:lstStyle/>
        <a:p>
          <a:pPr marL="0" lvl="0" indent="0" algn="l" defTabSz="666750">
            <a:lnSpc>
              <a:spcPct val="90000"/>
            </a:lnSpc>
            <a:spcBef>
              <a:spcPct val="0"/>
            </a:spcBef>
            <a:spcAft>
              <a:spcPct val="35000"/>
            </a:spcAft>
            <a:buNone/>
          </a:pPr>
          <a:r>
            <a:rPr lang="en-US" sz="1500" b="1" kern="1200"/>
            <a:t>Onboarding: </a:t>
          </a:r>
          <a:r>
            <a:rPr lang="en-US" sz="1500" kern="1200"/>
            <a:t>The app includes joyride onboarding, tooltips and video onboarding to make the user make comfortable and help him getting an insight of the app</a:t>
          </a:r>
        </a:p>
      </dsp:txBody>
      <dsp:txXfrm>
        <a:off x="695346" y="2826"/>
        <a:ext cx="9363053" cy="602032"/>
      </dsp:txXfrm>
    </dsp:sp>
    <dsp:sp modelId="{1CFC243A-17E7-4F93-9C3E-54222DF0E3EE}">
      <dsp:nvSpPr>
        <dsp:cNvPr id="0" name=""/>
        <dsp:cNvSpPr/>
      </dsp:nvSpPr>
      <dsp:spPr>
        <a:xfrm>
          <a:off x="0" y="755366"/>
          <a:ext cx="10058399" cy="60203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B67058-D590-412A-945D-492B13B363B8}">
      <dsp:nvSpPr>
        <dsp:cNvPr id="0" name=""/>
        <dsp:cNvSpPr/>
      </dsp:nvSpPr>
      <dsp:spPr>
        <a:xfrm>
          <a:off x="182114" y="890823"/>
          <a:ext cx="331117" cy="3311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0DAFAD-C7F9-494B-9759-27DB335E014F}">
      <dsp:nvSpPr>
        <dsp:cNvPr id="0" name=""/>
        <dsp:cNvSpPr/>
      </dsp:nvSpPr>
      <dsp:spPr>
        <a:xfrm>
          <a:off x="695346" y="755366"/>
          <a:ext cx="9363053" cy="602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715" tIns="63715" rIns="63715" bIns="63715" numCol="1" spcCol="1270" anchor="ctr" anchorCtr="0">
          <a:noAutofit/>
        </a:bodyPr>
        <a:lstStyle/>
        <a:p>
          <a:pPr marL="0" lvl="0" indent="0" algn="l" defTabSz="666750">
            <a:lnSpc>
              <a:spcPct val="90000"/>
            </a:lnSpc>
            <a:spcBef>
              <a:spcPct val="0"/>
            </a:spcBef>
            <a:spcAft>
              <a:spcPct val="35000"/>
            </a:spcAft>
            <a:buNone/>
          </a:pPr>
          <a:r>
            <a:rPr lang="en-US" sz="1500" b="1" kern="1200"/>
            <a:t>Authentication &amp; Security:</a:t>
          </a:r>
          <a:r>
            <a:rPr lang="en-US" sz="1500" kern="1200"/>
            <a:t> We have implemented 2FA and Face ID authentication to enhance user security and easy login</a:t>
          </a:r>
        </a:p>
      </dsp:txBody>
      <dsp:txXfrm>
        <a:off x="695346" y="755366"/>
        <a:ext cx="9363053" cy="602032"/>
      </dsp:txXfrm>
    </dsp:sp>
    <dsp:sp modelId="{2FFB5C29-902B-4A3F-91B7-D60A7CB8EFFF}">
      <dsp:nvSpPr>
        <dsp:cNvPr id="0" name=""/>
        <dsp:cNvSpPr/>
      </dsp:nvSpPr>
      <dsp:spPr>
        <a:xfrm>
          <a:off x="0" y="1507906"/>
          <a:ext cx="10058399" cy="60203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9617D1-0463-48D7-AC5A-BF4186DF55A6}">
      <dsp:nvSpPr>
        <dsp:cNvPr id="0" name=""/>
        <dsp:cNvSpPr/>
      </dsp:nvSpPr>
      <dsp:spPr>
        <a:xfrm>
          <a:off x="182114" y="1643363"/>
          <a:ext cx="331117" cy="3311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5DBA8E-E351-4765-BFBD-F6945A1F4BB9}">
      <dsp:nvSpPr>
        <dsp:cNvPr id="0" name=""/>
        <dsp:cNvSpPr/>
      </dsp:nvSpPr>
      <dsp:spPr>
        <a:xfrm>
          <a:off x="695346" y="1507906"/>
          <a:ext cx="9363053" cy="602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715" tIns="63715" rIns="63715" bIns="63715" numCol="1" spcCol="1270" anchor="ctr" anchorCtr="0">
          <a:noAutofit/>
        </a:bodyPr>
        <a:lstStyle/>
        <a:p>
          <a:pPr marL="0" lvl="0" indent="0" algn="l" defTabSz="666750">
            <a:lnSpc>
              <a:spcPct val="90000"/>
            </a:lnSpc>
            <a:spcBef>
              <a:spcPct val="0"/>
            </a:spcBef>
            <a:spcAft>
              <a:spcPct val="35000"/>
            </a:spcAft>
            <a:buNone/>
          </a:pPr>
          <a:r>
            <a:rPr lang="en-US" sz="1500" b="1" kern="1200"/>
            <a:t>Monochrome or limited color palette:</a:t>
          </a:r>
          <a:r>
            <a:rPr lang="en-US" sz="1500" kern="1200"/>
            <a:t> Minimal set of colors doesn't distract users with too much variety.  Simple and subtle colors make every word readable and easier on the eyes</a:t>
          </a:r>
        </a:p>
      </dsp:txBody>
      <dsp:txXfrm>
        <a:off x="695346" y="1507906"/>
        <a:ext cx="9363053" cy="602032"/>
      </dsp:txXfrm>
    </dsp:sp>
    <dsp:sp modelId="{C430C172-7785-4C12-88EE-BA664372320D}">
      <dsp:nvSpPr>
        <dsp:cNvPr id="0" name=""/>
        <dsp:cNvSpPr/>
      </dsp:nvSpPr>
      <dsp:spPr>
        <a:xfrm>
          <a:off x="0" y="2260446"/>
          <a:ext cx="10058399" cy="60203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DCE7C2-9F49-4CC4-AA41-4B6BE0DCD73B}">
      <dsp:nvSpPr>
        <dsp:cNvPr id="0" name=""/>
        <dsp:cNvSpPr/>
      </dsp:nvSpPr>
      <dsp:spPr>
        <a:xfrm>
          <a:off x="182114" y="2395903"/>
          <a:ext cx="331117" cy="3311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6948CE-D2C8-4588-9C59-C256E9063516}">
      <dsp:nvSpPr>
        <dsp:cNvPr id="0" name=""/>
        <dsp:cNvSpPr/>
      </dsp:nvSpPr>
      <dsp:spPr>
        <a:xfrm>
          <a:off x="695346" y="2260446"/>
          <a:ext cx="9363053" cy="602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715" tIns="63715" rIns="63715" bIns="63715" numCol="1" spcCol="1270" anchor="ctr" anchorCtr="0">
          <a:noAutofit/>
        </a:bodyPr>
        <a:lstStyle/>
        <a:p>
          <a:pPr marL="0" lvl="0" indent="0" algn="l" defTabSz="666750">
            <a:lnSpc>
              <a:spcPct val="90000"/>
            </a:lnSpc>
            <a:spcBef>
              <a:spcPct val="0"/>
            </a:spcBef>
            <a:spcAft>
              <a:spcPct val="35000"/>
            </a:spcAft>
            <a:buNone/>
          </a:pPr>
          <a:r>
            <a:rPr lang="en-US" sz="1500" b="1" kern="1200"/>
            <a:t>Embedded Maps: </a:t>
          </a:r>
          <a:r>
            <a:rPr lang="en-US" sz="1500" kern="1200"/>
            <a:t>The app consists of embedded maps which helps in easier location tracking. It enables the user to easily zoom and navigate with an interactive map and they can track the location of police.</a:t>
          </a:r>
        </a:p>
      </dsp:txBody>
      <dsp:txXfrm>
        <a:off x="695346" y="2260446"/>
        <a:ext cx="9363053" cy="602032"/>
      </dsp:txXfrm>
    </dsp:sp>
    <dsp:sp modelId="{AB593CEB-1A36-4B80-AD85-066687404C8A}">
      <dsp:nvSpPr>
        <dsp:cNvPr id="0" name=""/>
        <dsp:cNvSpPr/>
      </dsp:nvSpPr>
      <dsp:spPr>
        <a:xfrm>
          <a:off x="0" y="3012986"/>
          <a:ext cx="10058399" cy="60203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D7BC87-3B04-413A-A456-C3EFF6503C77}">
      <dsp:nvSpPr>
        <dsp:cNvPr id="0" name=""/>
        <dsp:cNvSpPr/>
      </dsp:nvSpPr>
      <dsp:spPr>
        <a:xfrm>
          <a:off x="182114" y="3148443"/>
          <a:ext cx="331117" cy="33111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6675EB-043A-4944-83A0-843A4BBCE496}">
      <dsp:nvSpPr>
        <dsp:cNvPr id="0" name=""/>
        <dsp:cNvSpPr/>
      </dsp:nvSpPr>
      <dsp:spPr>
        <a:xfrm>
          <a:off x="695346" y="3012986"/>
          <a:ext cx="9363053" cy="602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715" tIns="63715" rIns="63715" bIns="63715" numCol="1" spcCol="1270" anchor="ctr" anchorCtr="0">
          <a:noAutofit/>
        </a:bodyPr>
        <a:lstStyle/>
        <a:p>
          <a:pPr marL="0" lvl="0" indent="0" algn="l" defTabSz="666750">
            <a:lnSpc>
              <a:spcPct val="90000"/>
            </a:lnSpc>
            <a:spcBef>
              <a:spcPct val="0"/>
            </a:spcBef>
            <a:spcAft>
              <a:spcPct val="35000"/>
            </a:spcAft>
            <a:buNone/>
          </a:pPr>
          <a:r>
            <a:rPr lang="en-US" sz="1500" b="1" kern="1200"/>
            <a:t>Role- based Police Tracking System</a:t>
          </a:r>
          <a:r>
            <a:rPr lang="en-US" sz="1500" kern="1200"/>
            <a:t>: App is designed for assigning and creating investigation tasks</a:t>
          </a:r>
        </a:p>
      </dsp:txBody>
      <dsp:txXfrm>
        <a:off x="695346" y="3012986"/>
        <a:ext cx="9363053" cy="6020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79550-6848-471A-86A1-7295BE4A732E}">
      <dsp:nvSpPr>
        <dsp:cNvPr id="0" name=""/>
        <dsp:cNvSpPr/>
      </dsp:nvSpPr>
      <dsp:spPr>
        <a:xfrm>
          <a:off x="1063980" y="635603"/>
          <a:ext cx="1274535" cy="1274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D5E269-7B3D-402A-9C63-CD3159823AE4}">
      <dsp:nvSpPr>
        <dsp:cNvPr id="0" name=""/>
        <dsp:cNvSpPr/>
      </dsp:nvSpPr>
      <dsp:spPr>
        <a:xfrm>
          <a:off x="285097" y="2262241"/>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1" kern="1200"/>
            <a:t>Consistency</a:t>
          </a:r>
          <a:endParaRPr lang="en-US" sz="1300" kern="1200"/>
        </a:p>
      </dsp:txBody>
      <dsp:txXfrm>
        <a:off x="285097" y="2262241"/>
        <a:ext cx="2832300" cy="720000"/>
      </dsp:txXfrm>
    </dsp:sp>
    <dsp:sp modelId="{E142499C-38FE-49C5-87E4-61DC21EB84D0}">
      <dsp:nvSpPr>
        <dsp:cNvPr id="0" name=""/>
        <dsp:cNvSpPr/>
      </dsp:nvSpPr>
      <dsp:spPr>
        <a:xfrm>
          <a:off x="4391932" y="635603"/>
          <a:ext cx="1274535" cy="1274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E2C2B5-CDAF-4294-9DB1-F818C61002D2}">
      <dsp:nvSpPr>
        <dsp:cNvPr id="0" name=""/>
        <dsp:cNvSpPr/>
      </dsp:nvSpPr>
      <dsp:spPr>
        <a:xfrm>
          <a:off x="3613050" y="2262241"/>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Users expect products to share some similarities with other products they regularly use. We followed iOS design conventions and conventions</a:t>
          </a:r>
        </a:p>
      </dsp:txBody>
      <dsp:txXfrm>
        <a:off x="3613050" y="2262241"/>
        <a:ext cx="2832300" cy="720000"/>
      </dsp:txXfrm>
    </dsp:sp>
    <dsp:sp modelId="{D572B16E-9536-4151-B751-A387F848C18C}">
      <dsp:nvSpPr>
        <dsp:cNvPr id="0" name=""/>
        <dsp:cNvSpPr/>
      </dsp:nvSpPr>
      <dsp:spPr>
        <a:xfrm>
          <a:off x="7719885" y="635603"/>
          <a:ext cx="1274535" cy="1274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EF6210-0817-4747-9A61-C377A31B857D}">
      <dsp:nvSpPr>
        <dsp:cNvPr id="0" name=""/>
        <dsp:cNvSpPr/>
      </dsp:nvSpPr>
      <dsp:spPr>
        <a:xfrm>
          <a:off x="6941002" y="2262241"/>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We made sure that it is easy to learn even for a first time user based on the experience of using iOS</a:t>
          </a:r>
        </a:p>
      </dsp:txBody>
      <dsp:txXfrm>
        <a:off x="6941002" y="2262241"/>
        <a:ext cx="28323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19B7E-6F54-49EF-85D5-864D6A30D9C9}">
      <dsp:nvSpPr>
        <dsp:cNvPr id="0" name=""/>
        <dsp:cNvSpPr/>
      </dsp:nvSpPr>
      <dsp:spPr>
        <a:xfrm>
          <a:off x="616949" y="245172"/>
          <a:ext cx="1818562" cy="181856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B2AC0C-850E-4BFA-BBAE-016CD2140D32}">
      <dsp:nvSpPr>
        <dsp:cNvPr id="0" name=""/>
        <dsp:cNvSpPr/>
      </dsp:nvSpPr>
      <dsp:spPr>
        <a:xfrm>
          <a:off x="1004512" y="632734"/>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10D8FA-C295-4711-B8B8-7A3564A05522}">
      <dsp:nvSpPr>
        <dsp:cNvPr id="0" name=""/>
        <dsp:cNvSpPr/>
      </dsp:nvSpPr>
      <dsp:spPr>
        <a:xfrm>
          <a:off x="35606" y="2630172"/>
          <a:ext cx="298125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a:t>Accessibility</a:t>
          </a:r>
          <a:endParaRPr lang="en-US" sz="1100" kern="1200"/>
        </a:p>
      </dsp:txBody>
      <dsp:txXfrm>
        <a:off x="35606" y="2630172"/>
        <a:ext cx="2981250" cy="742500"/>
      </dsp:txXfrm>
    </dsp:sp>
    <dsp:sp modelId="{206A88DC-CDD9-4BB2-B892-34C0B6DB8CA5}">
      <dsp:nvSpPr>
        <dsp:cNvPr id="0" name=""/>
        <dsp:cNvSpPr/>
      </dsp:nvSpPr>
      <dsp:spPr>
        <a:xfrm>
          <a:off x="4119918" y="245172"/>
          <a:ext cx="1818562" cy="181856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2859B1-7795-4B0B-A1A4-ED1698E21755}">
      <dsp:nvSpPr>
        <dsp:cNvPr id="0" name=""/>
        <dsp:cNvSpPr/>
      </dsp:nvSpPr>
      <dsp:spPr>
        <a:xfrm>
          <a:off x="4507481" y="632734"/>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A91758-E959-4D07-8783-BFB6EEB9A961}">
      <dsp:nvSpPr>
        <dsp:cNvPr id="0" name=""/>
        <dsp:cNvSpPr/>
      </dsp:nvSpPr>
      <dsp:spPr>
        <a:xfrm>
          <a:off x="3538574" y="2630172"/>
          <a:ext cx="298125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Design should be usable for as many people as possible</a:t>
          </a:r>
        </a:p>
      </dsp:txBody>
      <dsp:txXfrm>
        <a:off x="3538574" y="2630172"/>
        <a:ext cx="2981250" cy="742500"/>
      </dsp:txXfrm>
    </dsp:sp>
    <dsp:sp modelId="{7F3383FF-1BFA-4DEE-A693-B35BF7DA10A1}">
      <dsp:nvSpPr>
        <dsp:cNvPr id="0" name=""/>
        <dsp:cNvSpPr/>
      </dsp:nvSpPr>
      <dsp:spPr>
        <a:xfrm>
          <a:off x="7622887" y="245172"/>
          <a:ext cx="1818562" cy="181856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5344D3-18E1-4EA3-A46D-0B45D9CD8E89}">
      <dsp:nvSpPr>
        <dsp:cNvPr id="0" name=""/>
        <dsp:cNvSpPr/>
      </dsp:nvSpPr>
      <dsp:spPr>
        <a:xfrm>
          <a:off x="8010450" y="632734"/>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59B4AF-4B73-41EA-99F8-9731171A9B2A}">
      <dsp:nvSpPr>
        <dsp:cNvPr id="0" name=""/>
        <dsp:cNvSpPr/>
      </dsp:nvSpPr>
      <dsp:spPr>
        <a:xfrm>
          <a:off x="7041543" y="2630172"/>
          <a:ext cx="298125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For people with disablities we have introduced activation on 'button' functionality. If a user presses the power button 3 times simultaneously the SOS app will be triggered.</a:t>
          </a:r>
        </a:p>
      </dsp:txBody>
      <dsp:txXfrm>
        <a:off x="7041543" y="2630172"/>
        <a:ext cx="2981250" cy="7425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35903DA6-AEEF-1442-8FCB-C96250AF6B43}" type="datetimeFigureOut">
              <a:rPr lang="en-US" smtClean="0"/>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1612A645-6002-9C40-9F2E-E1D6552148D6}" type="slidenum">
              <a:rPr lang="en-US" smtClean="0"/>
              <a:t>‹#›</a:t>
            </a:fld>
            <a:endParaRPr lang="en-US"/>
          </a:p>
        </p:txBody>
      </p:sp>
    </p:spTree>
    <p:extLst>
      <p:ext uri="{BB962C8B-B14F-4D97-AF65-F5344CB8AC3E}">
        <p14:creationId xmlns:p14="http://schemas.microsoft.com/office/powerpoint/2010/main" val="1983807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903DA6-AEEF-1442-8FCB-C96250AF6B43}" type="datetimeFigureOut">
              <a:rPr lang="en-US" smtClean="0"/>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12A645-6002-9C40-9F2E-E1D6552148D6}" type="slidenum">
              <a:rPr lang="en-US" smtClean="0"/>
              <a:t>‹#›</a:t>
            </a:fld>
            <a:endParaRPr lang="en-US"/>
          </a:p>
        </p:txBody>
      </p:sp>
    </p:spTree>
    <p:extLst>
      <p:ext uri="{BB962C8B-B14F-4D97-AF65-F5344CB8AC3E}">
        <p14:creationId xmlns:p14="http://schemas.microsoft.com/office/powerpoint/2010/main" val="1537424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903DA6-AEEF-1442-8FCB-C96250AF6B43}" type="datetimeFigureOut">
              <a:rPr lang="en-US" smtClean="0"/>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12A645-6002-9C40-9F2E-E1D6552148D6}" type="slidenum">
              <a:rPr lang="en-US" smtClean="0"/>
              <a:t>‹#›</a:t>
            </a:fld>
            <a:endParaRPr lang="en-US"/>
          </a:p>
        </p:txBody>
      </p:sp>
    </p:spTree>
    <p:extLst>
      <p:ext uri="{BB962C8B-B14F-4D97-AF65-F5344CB8AC3E}">
        <p14:creationId xmlns:p14="http://schemas.microsoft.com/office/powerpoint/2010/main" val="2879810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C4011DD5-BEE8-A64D-9B5B-7957D73CA8F6}" type="datetimeFigureOut">
              <a:rPr lang="en-US" smtClean="0"/>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85949E5-09B0-CC4F-B5AD-5753D58292F9}" type="slidenum">
              <a:rPr lang="en-US" smtClean="0"/>
              <a:t>‹#›</a:t>
            </a:fld>
            <a:endParaRPr lang="en-US"/>
          </a:p>
        </p:txBody>
      </p:sp>
    </p:spTree>
    <p:extLst>
      <p:ext uri="{BB962C8B-B14F-4D97-AF65-F5344CB8AC3E}">
        <p14:creationId xmlns:p14="http://schemas.microsoft.com/office/powerpoint/2010/main" val="4123925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4011DD5-BEE8-A64D-9B5B-7957D73CA8F6}" type="datetimeFigureOut">
              <a:rPr lang="en-US" smtClean="0"/>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5949E5-09B0-CC4F-B5AD-5753D58292F9}" type="slidenum">
              <a:rPr lang="en-US" smtClean="0"/>
              <a:t>‹#›</a:t>
            </a:fld>
            <a:endParaRPr lang="en-US"/>
          </a:p>
        </p:txBody>
      </p:sp>
    </p:spTree>
    <p:extLst>
      <p:ext uri="{BB962C8B-B14F-4D97-AF65-F5344CB8AC3E}">
        <p14:creationId xmlns:p14="http://schemas.microsoft.com/office/powerpoint/2010/main" val="4091624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4011DD5-BEE8-A64D-9B5B-7957D73CA8F6}" type="datetimeFigureOut">
              <a:rPr lang="en-US" smtClean="0"/>
              <a:t>4/13/2020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85949E5-09B0-CC4F-B5AD-5753D58292F9}" type="slidenum">
              <a:rPr lang="en-US" smtClean="0"/>
              <a:t>‹#›</a:t>
            </a:fld>
            <a:endParaRPr lang="en-US"/>
          </a:p>
        </p:txBody>
      </p:sp>
    </p:spTree>
    <p:extLst>
      <p:ext uri="{BB962C8B-B14F-4D97-AF65-F5344CB8AC3E}">
        <p14:creationId xmlns:p14="http://schemas.microsoft.com/office/powerpoint/2010/main" val="54072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C4011DD5-BEE8-A64D-9B5B-7957D73CA8F6}" type="datetimeFigureOut">
              <a:rPr lang="en-US" smtClean="0"/>
              <a:t>4/13/2020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5949E5-09B0-CC4F-B5AD-5753D58292F9}" type="slidenum">
              <a:rPr lang="en-US" smtClean="0"/>
              <a:t>‹#›</a:t>
            </a:fld>
            <a:endParaRPr lang="en-US"/>
          </a:p>
        </p:txBody>
      </p:sp>
    </p:spTree>
    <p:extLst>
      <p:ext uri="{BB962C8B-B14F-4D97-AF65-F5344CB8AC3E}">
        <p14:creationId xmlns:p14="http://schemas.microsoft.com/office/powerpoint/2010/main" val="16596997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C4011DD5-BEE8-A64D-9B5B-7957D73CA8F6}" type="datetimeFigureOut">
              <a:rPr lang="en-US" smtClean="0"/>
              <a:t>4/13/2020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5949E5-09B0-CC4F-B5AD-5753D58292F9}"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0048699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4011DD5-BEE8-A64D-9B5B-7957D73CA8F6}" type="datetimeFigureOut">
              <a:rPr lang="en-US" smtClean="0"/>
              <a:t>4/13/2020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5949E5-09B0-CC4F-B5AD-5753D58292F9}" type="slidenum">
              <a:rPr lang="en-US" smtClean="0"/>
              <a:t>‹#›</a:t>
            </a:fld>
            <a:endParaRPr lang="en-US"/>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9317054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011DD5-BEE8-A64D-9B5B-7957D73CA8F6}" type="datetimeFigureOut">
              <a:rPr lang="en-US" smtClean="0"/>
              <a:t>4/13/2020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5949E5-09B0-CC4F-B5AD-5753D58292F9}" type="slidenum">
              <a:rPr lang="en-US" smtClean="0"/>
              <a:t>‹#›</a:t>
            </a:fld>
            <a:endParaRPr lang="en-US"/>
          </a:p>
        </p:txBody>
      </p:sp>
    </p:spTree>
    <p:extLst>
      <p:ext uri="{BB962C8B-B14F-4D97-AF65-F5344CB8AC3E}">
        <p14:creationId xmlns:p14="http://schemas.microsoft.com/office/powerpoint/2010/main" val="1786875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C4011DD5-BEE8-A64D-9B5B-7957D73CA8F6}" type="datetimeFigureOut">
              <a:rPr lang="en-US" smtClean="0"/>
              <a:t>4/13/2020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A85949E5-09B0-CC4F-B5AD-5753D58292F9}" type="slidenum">
              <a:rPr lang="en-US" smtClean="0"/>
              <a:t>‹#›</a:t>
            </a:fld>
            <a:endParaRPr lang="en-US"/>
          </a:p>
        </p:txBody>
      </p:sp>
    </p:spTree>
    <p:extLst>
      <p:ext uri="{BB962C8B-B14F-4D97-AF65-F5344CB8AC3E}">
        <p14:creationId xmlns:p14="http://schemas.microsoft.com/office/powerpoint/2010/main" val="1557937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903DA6-AEEF-1442-8FCB-C96250AF6B43}" type="datetimeFigureOut">
              <a:rPr lang="en-US" smtClean="0"/>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12A645-6002-9C40-9F2E-E1D6552148D6}" type="slidenum">
              <a:rPr lang="en-US" smtClean="0"/>
              <a:t>‹#›</a:t>
            </a:fld>
            <a:endParaRPr lang="en-US"/>
          </a:p>
        </p:txBody>
      </p:sp>
    </p:spTree>
    <p:extLst>
      <p:ext uri="{BB962C8B-B14F-4D97-AF65-F5344CB8AC3E}">
        <p14:creationId xmlns:p14="http://schemas.microsoft.com/office/powerpoint/2010/main" val="8773448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C4011DD5-BEE8-A64D-9B5B-7957D73CA8F6}" type="datetimeFigureOut">
              <a:rPr lang="en-US" smtClean="0"/>
              <a:t>4/13/2020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A85949E5-09B0-CC4F-B5AD-5753D58292F9}" type="slidenum">
              <a:rPr lang="en-US" smtClean="0"/>
              <a:t>‹#›</a:t>
            </a:fld>
            <a:endParaRPr lang="en-US"/>
          </a:p>
        </p:txBody>
      </p:sp>
    </p:spTree>
    <p:extLst>
      <p:ext uri="{BB962C8B-B14F-4D97-AF65-F5344CB8AC3E}">
        <p14:creationId xmlns:p14="http://schemas.microsoft.com/office/powerpoint/2010/main" val="2724668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4011DD5-BEE8-A64D-9B5B-7957D73CA8F6}" type="datetimeFigureOut">
              <a:rPr lang="en-US" smtClean="0"/>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5949E5-09B0-CC4F-B5AD-5753D58292F9}" type="slidenum">
              <a:rPr lang="en-US" smtClean="0"/>
              <a:t>‹#›</a:t>
            </a:fld>
            <a:endParaRPr lang="en-US"/>
          </a:p>
        </p:txBody>
      </p:sp>
    </p:spTree>
    <p:extLst>
      <p:ext uri="{BB962C8B-B14F-4D97-AF65-F5344CB8AC3E}">
        <p14:creationId xmlns:p14="http://schemas.microsoft.com/office/powerpoint/2010/main" val="4460448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4011DD5-BEE8-A64D-9B5B-7957D73CA8F6}" type="datetimeFigureOut">
              <a:rPr lang="en-US" smtClean="0"/>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5949E5-09B0-CC4F-B5AD-5753D58292F9}" type="slidenum">
              <a:rPr lang="en-US" smtClean="0"/>
              <a:t>‹#›</a:t>
            </a:fld>
            <a:endParaRPr lang="en-US"/>
          </a:p>
        </p:txBody>
      </p:sp>
    </p:spTree>
    <p:extLst>
      <p:ext uri="{BB962C8B-B14F-4D97-AF65-F5344CB8AC3E}">
        <p14:creationId xmlns:p14="http://schemas.microsoft.com/office/powerpoint/2010/main" val="1773987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35903DA6-AEEF-1442-8FCB-C96250AF6B43}" type="datetimeFigureOut">
              <a:rPr lang="en-US" smtClean="0"/>
              <a:t>4/13/2020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1612A645-6002-9C40-9F2E-E1D6552148D6}" type="slidenum">
              <a:rPr lang="en-US" smtClean="0"/>
              <a:t>‹#›</a:t>
            </a:fld>
            <a:endParaRPr lang="en-US"/>
          </a:p>
        </p:txBody>
      </p:sp>
    </p:spTree>
    <p:extLst>
      <p:ext uri="{BB962C8B-B14F-4D97-AF65-F5344CB8AC3E}">
        <p14:creationId xmlns:p14="http://schemas.microsoft.com/office/powerpoint/2010/main" val="280763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903DA6-AEEF-1442-8FCB-C96250AF6B43}" type="datetimeFigureOut">
              <a:rPr lang="en-US" smtClean="0"/>
              <a:t>4/13/2020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12A645-6002-9C40-9F2E-E1D6552148D6}" type="slidenum">
              <a:rPr lang="en-US" smtClean="0"/>
              <a:t>‹#›</a:t>
            </a:fld>
            <a:endParaRPr lang="en-US"/>
          </a:p>
        </p:txBody>
      </p:sp>
    </p:spTree>
    <p:extLst>
      <p:ext uri="{BB962C8B-B14F-4D97-AF65-F5344CB8AC3E}">
        <p14:creationId xmlns:p14="http://schemas.microsoft.com/office/powerpoint/2010/main" val="2258502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903DA6-AEEF-1442-8FCB-C96250AF6B43}" type="datetimeFigureOut">
              <a:rPr lang="en-US" smtClean="0"/>
              <a:t>4/13/2020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12A645-6002-9C40-9F2E-E1D6552148D6}"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8327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5903DA6-AEEF-1442-8FCB-C96250AF6B43}" type="datetimeFigureOut">
              <a:rPr lang="en-US" smtClean="0"/>
              <a:t>4/13/2020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12A645-6002-9C40-9F2E-E1D6552148D6}"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0912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903DA6-AEEF-1442-8FCB-C96250AF6B43}" type="datetimeFigureOut">
              <a:rPr lang="en-US" smtClean="0"/>
              <a:t>4/13/2020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12A645-6002-9C40-9F2E-E1D6552148D6}" type="slidenum">
              <a:rPr lang="en-US" smtClean="0"/>
              <a:t>‹#›</a:t>
            </a:fld>
            <a:endParaRPr lang="en-US"/>
          </a:p>
        </p:txBody>
      </p:sp>
    </p:spTree>
    <p:extLst>
      <p:ext uri="{BB962C8B-B14F-4D97-AF65-F5344CB8AC3E}">
        <p14:creationId xmlns:p14="http://schemas.microsoft.com/office/powerpoint/2010/main" val="2339036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903DA6-AEEF-1442-8FCB-C96250AF6B43}" type="datetimeFigureOut">
              <a:rPr lang="en-US" smtClean="0"/>
              <a:t>4/13/2020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1612A645-6002-9C40-9F2E-E1D6552148D6}" type="slidenum">
              <a:rPr lang="en-US" smtClean="0"/>
              <a:t>‹#›</a:t>
            </a:fld>
            <a:endParaRPr lang="en-US"/>
          </a:p>
        </p:txBody>
      </p:sp>
    </p:spTree>
    <p:extLst>
      <p:ext uri="{BB962C8B-B14F-4D97-AF65-F5344CB8AC3E}">
        <p14:creationId xmlns:p14="http://schemas.microsoft.com/office/powerpoint/2010/main" val="2382262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903DA6-AEEF-1442-8FCB-C96250AF6B43}" type="datetimeFigureOut">
              <a:rPr lang="en-US" smtClean="0"/>
              <a:t>4/13/2020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1612A645-6002-9C40-9F2E-E1D6552148D6}" type="slidenum">
              <a:rPr lang="en-US" smtClean="0"/>
              <a:t>‹#›</a:t>
            </a:fld>
            <a:endParaRPr lang="en-US"/>
          </a:p>
        </p:txBody>
      </p:sp>
    </p:spTree>
    <p:extLst>
      <p:ext uri="{BB962C8B-B14F-4D97-AF65-F5344CB8AC3E}">
        <p14:creationId xmlns:p14="http://schemas.microsoft.com/office/powerpoint/2010/main" val="2077856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5903DA6-AEEF-1442-8FCB-C96250AF6B43}" type="datetimeFigureOut">
              <a:rPr lang="en-US" smtClean="0"/>
              <a:t>4/13/2020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1612A645-6002-9C40-9F2E-E1D6552148D6}" type="slidenum">
              <a:rPr lang="en-US" smtClean="0"/>
              <a:t>‹#›</a:t>
            </a:fld>
            <a:endParaRPr lang="en-US"/>
          </a:p>
        </p:txBody>
      </p:sp>
    </p:spTree>
    <p:extLst>
      <p:ext uri="{BB962C8B-B14F-4D97-AF65-F5344CB8AC3E}">
        <p14:creationId xmlns:p14="http://schemas.microsoft.com/office/powerpoint/2010/main" val="216899734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4011DD5-BEE8-A64D-9B5B-7957D73CA8F6}" type="datetimeFigureOut">
              <a:rPr lang="en-US" smtClean="0"/>
              <a:t>4/13/2020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A85949E5-09B0-CC4F-B5AD-5753D58292F9}" type="slidenum">
              <a:rPr lang="en-US" smtClean="0"/>
              <a:t>‹#›</a:t>
            </a:fld>
            <a:endParaRPr lang="en-US"/>
          </a:p>
        </p:txBody>
      </p:sp>
    </p:spTree>
    <p:extLst>
      <p:ext uri="{BB962C8B-B14F-4D97-AF65-F5344CB8AC3E}">
        <p14:creationId xmlns:p14="http://schemas.microsoft.com/office/powerpoint/2010/main" val="40390787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07/relationships/hdphoto" Target="../media/hdphoto2.wdp"/><Relationship Id="rId7" Type="http://schemas.openxmlformats.org/officeDocument/2006/relationships/diagramColors" Target="../diagrams/colors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microsoft.com/office/2007/relationships/hdphoto" Target="../media/hdphoto2.wdp"/><Relationship Id="rId7" Type="http://schemas.openxmlformats.org/officeDocument/2006/relationships/diagramColors" Target="../diagrams/colors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2.wdp"/><Relationship Id="rId7"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EACBE-33B7-BC48-BBB7-4D32A9DB4EA1}"/>
              </a:ext>
            </a:extLst>
          </p:cNvPr>
          <p:cNvSpPr>
            <a:spLocks noGrp="1"/>
          </p:cNvSpPr>
          <p:nvPr>
            <p:ph type="ctrTitle"/>
          </p:nvPr>
        </p:nvSpPr>
        <p:spPr/>
        <p:txBody>
          <a:bodyPr/>
          <a:lstStyle/>
          <a:p>
            <a:r>
              <a:rPr lang="en-US"/>
              <a:t>SOS Application</a:t>
            </a:r>
          </a:p>
        </p:txBody>
      </p:sp>
      <p:sp>
        <p:nvSpPr>
          <p:cNvPr id="3" name="Subtitle 2">
            <a:extLst>
              <a:ext uri="{FF2B5EF4-FFF2-40B4-BE49-F238E27FC236}">
                <a16:creationId xmlns:a16="http://schemas.microsoft.com/office/drawing/2014/main" id="{B5499799-E99A-AE4A-BFD3-7D0EF4D6CDDB}"/>
              </a:ext>
            </a:extLst>
          </p:cNvPr>
          <p:cNvSpPr>
            <a:spLocks noGrp="1"/>
          </p:cNvSpPr>
          <p:nvPr>
            <p:ph type="subTitle" idx="1"/>
          </p:nvPr>
        </p:nvSpPr>
        <p:spPr>
          <a:xfrm>
            <a:off x="2625391" y="5239725"/>
            <a:ext cx="8536902" cy="1297934"/>
          </a:xfrm>
        </p:spPr>
        <p:txBody>
          <a:bodyPr vert="horz" lIns="91440" tIns="45720" rIns="91440" bIns="45720" rtlCol="0" anchor="t">
            <a:normAutofit fontScale="70000" lnSpcReduction="20000"/>
          </a:bodyPr>
          <a:lstStyle/>
          <a:p>
            <a:pPr algn="r"/>
            <a:r>
              <a:rPr lang="en-US"/>
              <a:t>By Group 9</a:t>
            </a:r>
            <a:br>
              <a:rPr lang="en-US"/>
            </a:br>
            <a:endParaRPr lang="en-US"/>
          </a:p>
          <a:p>
            <a:pPr algn="r"/>
            <a:r>
              <a:rPr lang="en-US"/>
              <a:t>Kanika Makhija (001835101)</a:t>
            </a:r>
            <a:br>
              <a:rPr lang="en-US"/>
            </a:br>
            <a:r>
              <a:rPr lang="en-US">
                <a:ea typeface="+mn-lt"/>
                <a:cs typeface="+mn-lt"/>
              </a:rPr>
              <a:t>Mrinal</a:t>
            </a:r>
            <a:r>
              <a:rPr lang="en-US"/>
              <a:t> Sharma (001448287)</a:t>
            </a:r>
            <a:br>
              <a:rPr lang="en-US"/>
            </a:br>
            <a:r>
              <a:rPr lang="en-US" err="1"/>
              <a:t>Vishaka</a:t>
            </a:r>
            <a:r>
              <a:rPr lang="en-US"/>
              <a:t> Varma Vimal (001448330)</a:t>
            </a:r>
            <a:br>
              <a:rPr lang="en-US"/>
            </a:br>
            <a:r>
              <a:rPr lang="en-US"/>
              <a:t>Sumit </a:t>
            </a:r>
            <a:r>
              <a:rPr lang="en-US" err="1"/>
              <a:t>Anglekar</a:t>
            </a:r>
            <a:r>
              <a:rPr lang="en-US"/>
              <a:t> (001475969)</a:t>
            </a:r>
          </a:p>
        </p:txBody>
      </p:sp>
    </p:spTree>
    <p:extLst>
      <p:ext uri="{BB962C8B-B14F-4D97-AF65-F5344CB8AC3E}">
        <p14:creationId xmlns:p14="http://schemas.microsoft.com/office/powerpoint/2010/main" val="3728695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78F6A-EB98-4EAD-82DC-A8EE71EB1592}"/>
              </a:ext>
            </a:extLst>
          </p:cNvPr>
          <p:cNvSpPr>
            <a:spLocks noGrp="1"/>
          </p:cNvSpPr>
          <p:nvPr>
            <p:ph type="title"/>
          </p:nvPr>
        </p:nvSpPr>
        <p:spPr>
          <a:xfrm>
            <a:off x="681659" y="225840"/>
            <a:ext cx="10058400" cy="1609344"/>
          </a:xfrm>
        </p:spPr>
        <p:txBody>
          <a:bodyPr>
            <a:normAutofit/>
          </a:bodyPr>
          <a:lstStyle/>
          <a:p>
            <a:r>
              <a:rPr lang="en-US">
                <a:latin typeface="Rockwell Condensed"/>
              </a:rPr>
              <a:t>Information Design</a:t>
            </a:r>
            <a:endParaRPr lang="en-US"/>
          </a:p>
        </p:txBody>
      </p:sp>
      <p:sp>
        <p:nvSpPr>
          <p:cNvPr id="3" name="Content Placeholder 2">
            <a:extLst>
              <a:ext uri="{FF2B5EF4-FFF2-40B4-BE49-F238E27FC236}">
                <a16:creationId xmlns:a16="http://schemas.microsoft.com/office/drawing/2014/main" id="{C9C2CA38-EF68-42FB-A9FD-D5848C30A57F}"/>
              </a:ext>
            </a:extLst>
          </p:cNvPr>
          <p:cNvSpPr>
            <a:spLocks noGrp="1"/>
          </p:cNvSpPr>
          <p:nvPr>
            <p:ph idx="1"/>
          </p:nvPr>
        </p:nvSpPr>
        <p:spPr>
          <a:xfrm>
            <a:off x="1069848" y="2121408"/>
            <a:ext cx="4773168" cy="4050792"/>
          </a:xfrm>
        </p:spPr>
        <p:txBody>
          <a:bodyPr vert="horz" lIns="91440" tIns="45720" rIns="91440" bIns="45720" rtlCol="0" anchor="t">
            <a:normAutofit/>
          </a:bodyPr>
          <a:lstStyle/>
          <a:p>
            <a:r>
              <a:rPr lang="en-US">
                <a:ea typeface="+mn-lt"/>
                <a:cs typeface="+mn-lt"/>
              </a:rPr>
              <a:t>Defines the presentation of information in a way that facilitates understanding</a:t>
            </a:r>
          </a:p>
          <a:p>
            <a:r>
              <a:rPr lang="en-US"/>
              <a:t>Placement and prioritization of informational components</a:t>
            </a:r>
          </a:p>
          <a:p>
            <a:r>
              <a:rPr lang="en-US">
                <a:ea typeface="+mn-lt"/>
                <a:cs typeface="+mn-lt"/>
              </a:rPr>
              <a:t>Information design comes down to making decisions about how to present information so that people can use it or understand it more easily</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E94053B2-0A36-402A-97FE-1CFF6562E0E3}"/>
              </a:ext>
            </a:extLst>
          </p:cNvPr>
          <p:cNvPicPr>
            <a:picLocks noChangeAspect="1"/>
          </p:cNvPicPr>
          <p:nvPr/>
        </p:nvPicPr>
        <p:blipFill>
          <a:blip r:embed="rId2"/>
          <a:stretch>
            <a:fillRect/>
          </a:stretch>
        </p:blipFill>
        <p:spPr>
          <a:xfrm>
            <a:off x="8873843" y="1198060"/>
            <a:ext cx="2483919" cy="5310016"/>
          </a:xfrm>
          <a:prstGeom prst="rect">
            <a:avLst/>
          </a:prstGeom>
        </p:spPr>
      </p:pic>
      <p:pic>
        <p:nvPicPr>
          <p:cNvPr id="26" name="Picture 26" descr="A screenshot of a cell phone&#10;&#10;Description generated with very high confidence">
            <a:extLst>
              <a:ext uri="{FF2B5EF4-FFF2-40B4-BE49-F238E27FC236}">
                <a16:creationId xmlns:a16="http://schemas.microsoft.com/office/drawing/2014/main" id="{BC0B9825-E401-4895-B95F-42105A41803D}"/>
              </a:ext>
            </a:extLst>
          </p:cNvPr>
          <p:cNvPicPr>
            <a:picLocks noChangeAspect="1"/>
          </p:cNvPicPr>
          <p:nvPr/>
        </p:nvPicPr>
        <p:blipFill>
          <a:blip r:embed="rId3"/>
          <a:stretch>
            <a:fillRect/>
          </a:stretch>
        </p:blipFill>
        <p:spPr>
          <a:xfrm>
            <a:off x="6256576" y="1199072"/>
            <a:ext cx="2482433" cy="5308120"/>
          </a:xfrm>
          <a:prstGeom prst="rect">
            <a:avLst/>
          </a:prstGeom>
        </p:spPr>
      </p:pic>
    </p:spTree>
    <p:extLst>
      <p:ext uri="{BB962C8B-B14F-4D97-AF65-F5344CB8AC3E}">
        <p14:creationId xmlns:p14="http://schemas.microsoft.com/office/powerpoint/2010/main" val="2991553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C6E8E-C226-4F59-840C-36D33EDA5750}"/>
              </a:ext>
            </a:extLst>
          </p:cNvPr>
          <p:cNvSpPr>
            <a:spLocks noGrp="1"/>
          </p:cNvSpPr>
          <p:nvPr>
            <p:ph type="title"/>
          </p:nvPr>
        </p:nvSpPr>
        <p:spPr>
          <a:xfrm>
            <a:off x="1069848" y="484632"/>
            <a:ext cx="10058400" cy="1609344"/>
          </a:xfrm>
        </p:spPr>
        <p:txBody>
          <a:bodyPr>
            <a:normAutofit/>
          </a:bodyPr>
          <a:lstStyle/>
          <a:p>
            <a:r>
              <a:rPr lang="en-US"/>
              <a:t>Surface plane</a:t>
            </a:r>
          </a:p>
        </p:txBody>
      </p:sp>
      <p:sp>
        <p:nvSpPr>
          <p:cNvPr id="3" name="Content Placeholder 2">
            <a:extLst>
              <a:ext uri="{FF2B5EF4-FFF2-40B4-BE49-F238E27FC236}">
                <a16:creationId xmlns:a16="http://schemas.microsoft.com/office/drawing/2014/main" id="{7C2D0107-BE1C-4A4D-86C5-992EBA0ABFA5}"/>
              </a:ext>
            </a:extLst>
          </p:cNvPr>
          <p:cNvSpPr>
            <a:spLocks noGrp="1"/>
          </p:cNvSpPr>
          <p:nvPr>
            <p:ph idx="1"/>
          </p:nvPr>
        </p:nvSpPr>
        <p:spPr>
          <a:xfrm>
            <a:off x="1069847" y="2121408"/>
            <a:ext cx="6482419" cy="4050792"/>
          </a:xfrm>
        </p:spPr>
        <p:txBody>
          <a:bodyPr vert="horz" lIns="91440" tIns="45720" rIns="91440" bIns="45720" rtlCol="0" anchor="t">
            <a:normAutofit/>
          </a:bodyPr>
          <a:lstStyle/>
          <a:p>
            <a:r>
              <a:rPr lang="en-US">
                <a:ea typeface="+mn-lt"/>
                <a:cs typeface="+mn-lt"/>
              </a:rPr>
              <a:t>Total of all the work and decisions we have made. It determines how does the product will look like</a:t>
            </a:r>
          </a:p>
          <a:p>
            <a:r>
              <a:rPr lang="en-US">
                <a:ea typeface="+mn-lt"/>
                <a:cs typeface="+mn-lt"/>
              </a:rPr>
              <a:t>Use of contrast</a:t>
            </a:r>
          </a:p>
          <a:p>
            <a:r>
              <a:rPr lang="en-US">
                <a:ea typeface="+mn-lt"/>
                <a:cs typeface="+mn-lt"/>
              </a:rPr>
              <a:t>Maintained uniformity throughout the application- We have used same color pallete and font throughout the application. </a:t>
            </a:r>
          </a:p>
          <a:p>
            <a:r>
              <a:rPr lang="en-US">
                <a:ea typeface="+mn-lt"/>
                <a:cs typeface="+mn-lt"/>
              </a:rPr>
              <a:t>Kept the sizes of elements uniform. Example , all the graphic buttons are of the same height thus avoiding a cluttered layout</a:t>
            </a:r>
            <a:endParaRPr lang="en-US"/>
          </a:p>
        </p:txBody>
      </p:sp>
      <p:pic>
        <p:nvPicPr>
          <p:cNvPr id="4" name="Picture 4" descr="A screenshot of a cell phone&#10;&#10;Description generated with high confidence">
            <a:extLst>
              <a:ext uri="{FF2B5EF4-FFF2-40B4-BE49-F238E27FC236}">
                <a16:creationId xmlns:a16="http://schemas.microsoft.com/office/drawing/2014/main" id="{43EAB64A-3205-4173-A114-EE8207774211}"/>
              </a:ext>
            </a:extLst>
          </p:cNvPr>
          <p:cNvPicPr>
            <a:picLocks noChangeAspect="1"/>
          </p:cNvPicPr>
          <p:nvPr/>
        </p:nvPicPr>
        <p:blipFill>
          <a:blip r:embed="rId2"/>
          <a:stretch>
            <a:fillRect/>
          </a:stretch>
        </p:blipFill>
        <p:spPr>
          <a:xfrm>
            <a:off x="9098173" y="1560433"/>
            <a:ext cx="2046696" cy="4373117"/>
          </a:xfrm>
          <a:prstGeom prst="rect">
            <a:avLst/>
          </a:prstGeom>
        </p:spPr>
      </p:pic>
    </p:spTree>
    <p:extLst>
      <p:ext uri="{BB962C8B-B14F-4D97-AF65-F5344CB8AC3E}">
        <p14:creationId xmlns:p14="http://schemas.microsoft.com/office/powerpoint/2010/main" val="1280553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783F1-9941-442D-9D0A-80A0ED8B358E}"/>
              </a:ext>
            </a:extLst>
          </p:cNvPr>
          <p:cNvSpPr>
            <a:spLocks noGrp="1"/>
          </p:cNvSpPr>
          <p:nvPr>
            <p:ph type="title"/>
          </p:nvPr>
        </p:nvSpPr>
        <p:spPr/>
        <p:txBody>
          <a:bodyPr/>
          <a:lstStyle/>
          <a:p>
            <a:r>
              <a:rPr lang="en-US"/>
              <a:t>Google material design</a:t>
            </a:r>
          </a:p>
        </p:txBody>
      </p:sp>
      <p:sp>
        <p:nvSpPr>
          <p:cNvPr id="3" name="Content Placeholder 2">
            <a:extLst>
              <a:ext uri="{FF2B5EF4-FFF2-40B4-BE49-F238E27FC236}">
                <a16:creationId xmlns:a16="http://schemas.microsoft.com/office/drawing/2014/main" id="{52E90A5A-E9C4-4E71-B418-AF1C37BC906A}"/>
              </a:ext>
            </a:extLst>
          </p:cNvPr>
          <p:cNvSpPr>
            <a:spLocks noGrp="1"/>
          </p:cNvSpPr>
          <p:nvPr>
            <p:ph idx="1"/>
          </p:nvPr>
        </p:nvSpPr>
        <p:spPr>
          <a:xfrm>
            <a:off x="1069848" y="1978533"/>
            <a:ext cx="10058400" cy="4193667"/>
          </a:xfrm>
        </p:spPr>
        <p:txBody>
          <a:bodyPr vert="horz" lIns="91440" tIns="45720" rIns="91440" bIns="45720" rtlCol="0" anchor="t">
            <a:normAutofit/>
          </a:bodyPr>
          <a:lstStyle/>
          <a:p>
            <a:pPr marL="0" indent="0">
              <a:buNone/>
            </a:pPr>
            <a:endParaRPr lang="en-US"/>
          </a:p>
          <a:p>
            <a:r>
              <a:rPr lang="en-US" b="1"/>
              <a:t>iOS buttons</a:t>
            </a:r>
            <a:r>
              <a:rPr lang="en-US"/>
              <a:t> such as 'Add Primary' and 'Add Secondary' buttons, </a:t>
            </a:r>
            <a:r>
              <a:rPr lang="en-US" b="1"/>
              <a:t>toggle bar</a:t>
            </a:r>
            <a:r>
              <a:rPr lang="en-US"/>
              <a:t> to turn off/on different settings in the app, search bar</a:t>
            </a:r>
          </a:p>
          <a:p>
            <a:endParaRPr lang="en-US" b="1"/>
          </a:p>
          <a:p>
            <a:endParaRPr lang="en-US" b="1"/>
          </a:p>
          <a:p>
            <a:r>
              <a:rPr lang="en-US" b="1"/>
              <a:t>Buttons</a:t>
            </a:r>
            <a:r>
              <a:rPr lang="en-US"/>
              <a:t>: radio buttons, dropdown</a:t>
            </a:r>
            <a:br>
              <a:rPr lang="en-US"/>
            </a:br>
            <a:endParaRPr lang="en-US"/>
          </a:p>
          <a:p>
            <a:pPr marL="0" indent="0">
              <a:buNone/>
            </a:pPr>
            <a:endParaRPr lang="en-US"/>
          </a:p>
          <a:p>
            <a:endParaRPr lang="en-US"/>
          </a:p>
          <a:p>
            <a:endParaRPr lang="en-US"/>
          </a:p>
          <a:p>
            <a:endParaRPr lang="en-US"/>
          </a:p>
        </p:txBody>
      </p:sp>
      <p:pic>
        <p:nvPicPr>
          <p:cNvPr id="4" name="Picture 4" descr="A picture containing bird&#10;&#10;Description generated with very high confidence">
            <a:extLst>
              <a:ext uri="{FF2B5EF4-FFF2-40B4-BE49-F238E27FC236}">
                <a16:creationId xmlns:a16="http://schemas.microsoft.com/office/drawing/2014/main" id="{2C0970B7-4744-405D-9137-9D1F1085FFAF}"/>
              </a:ext>
            </a:extLst>
          </p:cNvPr>
          <p:cNvPicPr>
            <a:picLocks noChangeAspect="1"/>
          </p:cNvPicPr>
          <p:nvPr/>
        </p:nvPicPr>
        <p:blipFill>
          <a:blip r:embed="rId2"/>
          <a:stretch>
            <a:fillRect/>
          </a:stretch>
        </p:blipFill>
        <p:spPr>
          <a:xfrm>
            <a:off x="1236423" y="3056081"/>
            <a:ext cx="2743200" cy="536549"/>
          </a:xfrm>
          <a:prstGeom prst="rect">
            <a:avLst/>
          </a:prstGeom>
        </p:spPr>
      </p:pic>
      <p:pic>
        <p:nvPicPr>
          <p:cNvPr id="6" name="Picture 6" descr="A close up of a logo&#10;&#10;Description generated with very high confidence">
            <a:extLst>
              <a:ext uri="{FF2B5EF4-FFF2-40B4-BE49-F238E27FC236}">
                <a16:creationId xmlns:a16="http://schemas.microsoft.com/office/drawing/2014/main" id="{B970C645-F948-4B21-BEBC-E5F059135BE0}"/>
              </a:ext>
            </a:extLst>
          </p:cNvPr>
          <p:cNvPicPr>
            <a:picLocks noChangeAspect="1"/>
          </p:cNvPicPr>
          <p:nvPr/>
        </p:nvPicPr>
        <p:blipFill>
          <a:blip r:embed="rId3"/>
          <a:stretch>
            <a:fillRect/>
          </a:stretch>
        </p:blipFill>
        <p:spPr>
          <a:xfrm>
            <a:off x="4732620" y="3216598"/>
            <a:ext cx="2304790" cy="424282"/>
          </a:xfrm>
          <a:prstGeom prst="rect">
            <a:avLst/>
          </a:prstGeom>
        </p:spPr>
      </p:pic>
      <p:pic>
        <p:nvPicPr>
          <p:cNvPr id="8" name="Picture 8" descr="A screenshot of a cell phone&#10;&#10;Description generated with high confidence">
            <a:extLst>
              <a:ext uri="{FF2B5EF4-FFF2-40B4-BE49-F238E27FC236}">
                <a16:creationId xmlns:a16="http://schemas.microsoft.com/office/drawing/2014/main" id="{EC733013-E2A7-45EB-98E8-E3E6C84C4F50}"/>
              </a:ext>
            </a:extLst>
          </p:cNvPr>
          <p:cNvPicPr>
            <a:picLocks noChangeAspect="1"/>
          </p:cNvPicPr>
          <p:nvPr/>
        </p:nvPicPr>
        <p:blipFill>
          <a:blip r:embed="rId4"/>
          <a:stretch>
            <a:fillRect/>
          </a:stretch>
        </p:blipFill>
        <p:spPr>
          <a:xfrm>
            <a:off x="8110603" y="3210686"/>
            <a:ext cx="2941528" cy="446049"/>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AD87542A-E667-45B5-880E-A88A6F885111}"/>
              </a:ext>
            </a:extLst>
          </p:cNvPr>
          <p:cNvPicPr>
            <a:picLocks noChangeAspect="1"/>
          </p:cNvPicPr>
          <p:nvPr/>
        </p:nvPicPr>
        <p:blipFill>
          <a:blip r:embed="rId5"/>
          <a:stretch>
            <a:fillRect/>
          </a:stretch>
        </p:blipFill>
        <p:spPr>
          <a:xfrm>
            <a:off x="6185770" y="4074704"/>
            <a:ext cx="3212925" cy="2508153"/>
          </a:xfrm>
          <a:prstGeom prst="rect">
            <a:avLst/>
          </a:prstGeom>
        </p:spPr>
      </p:pic>
    </p:spTree>
    <p:extLst>
      <p:ext uri="{BB962C8B-B14F-4D97-AF65-F5344CB8AC3E}">
        <p14:creationId xmlns:p14="http://schemas.microsoft.com/office/powerpoint/2010/main" val="3382947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88DCCC-8518-4CAC-9522-272E2A2F1719}"/>
              </a:ext>
            </a:extLst>
          </p:cNvPr>
          <p:cNvSpPr>
            <a:spLocks noGrp="1"/>
          </p:cNvSpPr>
          <p:nvPr>
            <p:ph idx="1"/>
          </p:nvPr>
        </p:nvSpPr>
        <p:spPr>
          <a:xfrm>
            <a:off x="584073" y="292608"/>
            <a:ext cx="10744200" cy="6260592"/>
          </a:xfrm>
        </p:spPr>
        <p:txBody>
          <a:bodyPr vert="horz" lIns="91440" tIns="45720" rIns="91440" bIns="45720" rtlCol="0" anchor="t">
            <a:normAutofit/>
          </a:bodyPr>
          <a:lstStyle/>
          <a:p>
            <a:r>
              <a:rPr lang="en-US" b="1">
                <a:ea typeface="+mn-lt"/>
                <a:cs typeface="+mn-lt"/>
              </a:rPr>
              <a:t>Embedded Maps:</a:t>
            </a:r>
            <a:r>
              <a:rPr lang="en-US">
                <a:ea typeface="+mn-lt"/>
                <a:cs typeface="+mn-lt"/>
              </a:rPr>
              <a:t> </a:t>
            </a:r>
            <a:r>
              <a:rPr lang="en-US"/>
              <a:t>helps in easier location tracking. It enables the user to easily zoom and navigate with an interactive map and they can track the location of police.</a:t>
            </a:r>
            <a:br>
              <a:rPr lang="en-US"/>
            </a:br>
            <a:endParaRPr lang="en-US">
              <a:ea typeface="+mn-lt"/>
              <a:cs typeface="+mn-lt"/>
            </a:endParaRPr>
          </a:p>
          <a:p>
            <a:endParaRPr lang="en-US">
              <a:ea typeface="+mn-lt"/>
              <a:cs typeface="+mn-lt"/>
            </a:endParaRPr>
          </a:p>
          <a:p>
            <a:endParaRPr lang="en-US"/>
          </a:p>
        </p:txBody>
      </p:sp>
      <p:pic>
        <p:nvPicPr>
          <p:cNvPr id="4" name="Picture 4" descr="A close up of a map&#10;&#10;Description generated with high confidence">
            <a:extLst>
              <a:ext uri="{FF2B5EF4-FFF2-40B4-BE49-F238E27FC236}">
                <a16:creationId xmlns:a16="http://schemas.microsoft.com/office/drawing/2014/main" id="{A411A4BB-3A98-4372-9A3C-4B5DC305434E}"/>
              </a:ext>
            </a:extLst>
          </p:cNvPr>
          <p:cNvPicPr>
            <a:picLocks noChangeAspect="1"/>
          </p:cNvPicPr>
          <p:nvPr/>
        </p:nvPicPr>
        <p:blipFill>
          <a:blip r:embed="rId2"/>
          <a:stretch>
            <a:fillRect/>
          </a:stretch>
        </p:blipFill>
        <p:spPr>
          <a:xfrm>
            <a:off x="4884361" y="1131518"/>
            <a:ext cx="2423278" cy="5252580"/>
          </a:xfrm>
          <a:prstGeom prst="rect">
            <a:avLst/>
          </a:prstGeom>
        </p:spPr>
      </p:pic>
    </p:spTree>
    <p:extLst>
      <p:ext uri="{BB962C8B-B14F-4D97-AF65-F5344CB8AC3E}">
        <p14:creationId xmlns:p14="http://schemas.microsoft.com/office/powerpoint/2010/main" val="1088219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EEF361-FC9D-428C-BF60-482392A186B6}"/>
              </a:ext>
            </a:extLst>
          </p:cNvPr>
          <p:cNvSpPr>
            <a:spLocks noGrp="1"/>
          </p:cNvSpPr>
          <p:nvPr>
            <p:ph idx="1"/>
          </p:nvPr>
        </p:nvSpPr>
        <p:spPr>
          <a:xfrm>
            <a:off x="526923" y="387858"/>
            <a:ext cx="10725150" cy="6203442"/>
          </a:xfrm>
        </p:spPr>
        <p:txBody>
          <a:bodyPr vert="horz" lIns="91440" tIns="45720" rIns="91440" bIns="45720" rtlCol="0" anchor="t">
            <a:normAutofit/>
          </a:bodyPr>
          <a:lstStyle/>
          <a:p>
            <a:r>
              <a:rPr lang="en-US" b="1"/>
              <a:t>Image Slider:</a:t>
            </a:r>
            <a:r>
              <a:rPr lang="en-US"/>
              <a:t> </a:t>
            </a:r>
            <a:r>
              <a:rPr lang="en-US">
                <a:ea typeface="+mn-lt"/>
                <a:cs typeface="+mn-lt"/>
              </a:rPr>
              <a:t>represents a more fun and engaging input method compared with other UI controls</a:t>
            </a:r>
            <a:br>
              <a:rPr lang="en-US">
                <a:ea typeface="+mn-lt"/>
                <a:cs typeface="+mn-lt"/>
              </a:rPr>
            </a:br>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pPr marL="0" indent="0">
              <a:buNone/>
            </a:pPr>
            <a:br>
              <a:rPr lang="en-US">
                <a:ea typeface="+mn-lt"/>
                <a:cs typeface="+mn-lt"/>
              </a:rPr>
            </a:br>
            <a:endParaRPr lang="en-US">
              <a:ea typeface="+mn-lt"/>
              <a:cs typeface="+mn-lt"/>
            </a:endParaRPr>
          </a:p>
          <a:p>
            <a:r>
              <a:rPr lang="en-US" b="1"/>
              <a:t>Typography</a:t>
            </a:r>
            <a:r>
              <a:rPr lang="en-US"/>
              <a:t>: We have used Helvetica Neue which is the default iOS font</a:t>
            </a:r>
            <a:endParaRPr lang="en-US">
              <a:ea typeface="+mn-lt"/>
              <a:cs typeface="+mn-lt"/>
            </a:endParaRPr>
          </a:p>
          <a:p>
            <a:r>
              <a:rPr lang="en-US" b="1"/>
              <a:t>Logical Resolution:</a:t>
            </a:r>
            <a:r>
              <a:rPr lang="en-US"/>
              <a:t> 375*812 pixels</a:t>
            </a:r>
            <a:endParaRPr lang="en-US">
              <a:ea typeface="+mn-lt"/>
              <a:cs typeface="+mn-lt"/>
            </a:endParaRPr>
          </a:p>
          <a:p>
            <a:r>
              <a:rPr lang="en-US" b="1"/>
              <a:t>Display Size:</a:t>
            </a:r>
            <a:r>
              <a:rPr lang="en-US"/>
              <a:t> 5.8'' display screen size</a:t>
            </a:r>
            <a:endParaRPr lang="en-US">
              <a:ea typeface="+mn-lt"/>
              <a:cs typeface="+mn-lt"/>
            </a:endParaRPr>
          </a:p>
          <a:p>
            <a:endParaRPr lang="en-US"/>
          </a:p>
        </p:txBody>
      </p:sp>
      <p:pic>
        <p:nvPicPr>
          <p:cNvPr id="4" name="Picture 4" descr="A picture containing car, man, photo, woman&#10;&#10;Description generated with very high confidence">
            <a:extLst>
              <a:ext uri="{FF2B5EF4-FFF2-40B4-BE49-F238E27FC236}">
                <a16:creationId xmlns:a16="http://schemas.microsoft.com/office/drawing/2014/main" id="{26B604A5-9338-42E0-9DEF-3A666739D2FC}"/>
              </a:ext>
            </a:extLst>
          </p:cNvPr>
          <p:cNvPicPr>
            <a:picLocks noChangeAspect="1"/>
          </p:cNvPicPr>
          <p:nvPr/>
        </p:nvPicPr>
        <p:blipFill>
          <a:blip r:embed="rId2"/>
          <a:stretch>
            <a:fillRect/>
          </a:stretch>
        </p:blipFill>
        <p:spPr>
          <a:xfrm>
            <a:off x="3838705" y="1198655"/>
            <a:ext cx="4110624" cy="1738106"/>
          </a:xfrm>
          <a:prstGeom prst="rect">
            <a:avLst/>
          </a:prstGeom>
        </p:spPr>
      </p:pic>
    </p:spTree>
    <p:extLst>
      <p:ext uri="{BB962C8B-B14F-4D97-AF65-F5344CB8AC3E}">
        <p14:creationId xmlns:p14="http://schemas.microsoft.com/office/powerpoint/2010/main" val="3373890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AEA2-CB89-4314-AD63-FA0E2BE67EE5}"/>
              </a:ext>
            </a:extLst>
          </p:cNvPr>
          <p:cNvSpPr>
            <a:spLocks noGrp="1"/>
          </p:cNvSpPr>
          <p:nvPr>
            <p:ph type="title"/>
          </p:nvPr>
        </p:nvSpPr>
        <p:spPr>
          <a:xfrm>
            <a:off x="1069848" y="484632"/>
            <a:ext cx="10058400" cy="1609344"/>
          </a:xfrm>
        </p:spPr>
        <p:txBody>
          <a:bodyPr>
            <a:normAutofit/>
          </a:bodyPr>
          <a:lstStyle/>
          <a:p>
            <a:r>
              <a:rPr lang="en-US" err="1"/>
              <a:t>Ux</a:t>
            </a:r>
            <a:r>
              <a:rPr lang="en-US"/>
              <a:t> Principles</a:t>
            </a:r>
          </a:p>
        </p:txBody>
      </p:sp>
      <p:sp>
        <p:nvSpPr>
          <p:cNvPr id="3" name="Content Placeholder 2">
            <a:extLst>
              <a:ext uri="{FF2B5EF4-FFF2-40B4-BE49-F238E27FC236}">
                <a16:creationId xmlns:a16="http://schemas.microsoft.com/office/drawing/2014/main" id="{B8D40569-125D-4A01-9FE5-A6D1442600B6}"/>
              </a:ext>
            </a:extLst>
          </p:cNvPr>
          <p:cNvSpPr>
            <a:spLocks noGrp="1"/>
          </p:cNvSpPr>
          <p:nvPr>
            <p:ph idx="1"/>
          </p:nvPr>
        </p:nvSpPr>
        <p:spPr>
          <a:xfrm>
            <a:off x="1069848" y="2121408"/>
            <a:ext cx="4773168" cy="4050792"/>
          </a:xfrm>
        </p:spPr>
        <p:txBody>
          <a:bodyPr vert="horz" lIns="91440" tIns="45720" rIns="91440" bIns="45720" rtlCol="0" anchor="t">
            <a:normAutofit/>
          </a:bodyPr>
          <a:lstStyle/>
          <a:p>
            <a:r>
              <a:rPr lang="en-US" b="1"/>
              <a:t>Hierarchy</a:t>
            </a:r>
            <a:r>
              <a:rPr lang="en-US"/>
              <a:t>- </a:t>
            </a:r>
            <a:r>
              <a:rPr lang="en-US">
                <a:ea typeface="+mn-lt"/>
                <a:cs typeface="+mn-lt"/>
              </a:rPr>
              <a:t>how content is organized across the app or site. </a:t>
            </a:r>
            <a:endParaRPr lang="en-US"/>
          </a:p>
          <a:p>
            <a:r>
              <a:rPr lang="en-US">
                <a:ea typeface="+mn-lt"/>
                <a:cs typeface="+mn-lt"/>
              </a:rPr>
              <a:t>We have top level of the hierarchy as a primary navigation menu that includes the main sections. As you will click on each item in the menu, you will reach the specific sections in the application</a:t>
            </a:r>
            <a:endParaRPr lang="en-US"/>
          </a:p>
        </p:txBody>
      </p:sp>
      <p:pic>
        <p:nvPicPr>
          <p:cNvPr id="8" name="Picture 3" descr="A screenshot of text&#10;&#10;Description generated with very high confidence">
            <a:extLst>
              <a:ext uri="{FF2B5EF4-FFF2-40B4-BE49-F238E27FC236}">
                <a16:creationId xmlns:a16="http://schemas.microsoft.com/office/drawing/2014/main" id="{2C053243-746A-4CBB-A1F3-AF75D169547C}"/>
              </a:ext>
            </a:extLst>
          </p:cNvPr>
          <p:cNvPicPr>
            <a:picLocks noChangeAspect="1"/>
          </p:cNvPicPr>
          <p:nvPr/>
        </p:nvPicPr>
        <p:blipFill>
          <a:blip r:embed="rId2"/>
          <a:stretch>
            <a:fillRect/>
          </a:stretch>
        </p:blipFill>
        <p:spPr>
          <a:xfrm>
            <a:off x="9000968" y="1885563"/>
            <a:ext cx="2021392" cy="4328266"/>
          </a:xfrm>
          <a:prstGeom prst="rect">
            <a:avLst/>
          </a:prstGeom>
        </p:spPr>
      </p:pic>
    </p:spTree>
    <p:extLst>
      <p:ext uri="{BB962C8B-B14F-4D97-AF65-F5344CB8AC3E}">
        <p14:creationId xmlns:p14="http://schemas.microsoft.com/office/powerpoint/2010/main" val="336968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AEA2-CB89-4314-AD63-FA0E2BE67EE5}"/>
              </a:ext>
            </a:extLst>
          </p:cNvPr>
          <p:cNvSpPr>
            <a:spLocks noGrp="1"/>
          </p:cNvSpPr>
          <p:nvPr>
            <p:ph type="title"/>
          </p:nvPr>
        </p:nvSpPr>
        <p:spPr>
          <a:xfrm>
            <a:off x="1069848" y="484632"/>
            <a:ext cx="10058400" cy="1609344"/>
          </a:xfrm>
        </p:spPr>
        <p:txBody>
          <a:bodyPr>
            <a:normAutofit/>
          </a:bodyPr>
          <a:lstStyle/>
          <a:p>
            <a:r>
              <a:rPr lang="en-US" err="1"/>
              <a:t>Ux</a:t>
            </a:r>
            <a:r>
              <a:rPr lang="en-US"/>
              <a:t> Principles</a:t>
            </a:r>
          </a:p>
        </p:txBody>
      </p:sp>
      <p:sp>
        <p:nvSpPr>
          <p:cNvPr id="3" name="Content Placeholder 2">
            <a:extLst>
              <a:ext uri="{FF2B5EF4-FFF2-40B4-BE49-F238E27FC236}">
                <a16:creationId xmlns:a16="http://schemas.microsoft.com/office/drawing/2014/main" id="{B8D40569-125D-4A01-9FE5-A6D1442600B6}"/>
              </a:ext>
            </a:extLst>
          </p:cNvPr>
          <p:cNvSpPr>
            <a:spLocks noGrp="1"/>
          </p:cNvSpPr>
          <p:nvPr>
            <p:ph idx="1"/>
          </p:nvPr>
        </p:nvSpPr>
        <p:spPr>
          <a:xfrm>
            <a:off x="1069848" y="2121408"/>
            <a:ext cx="4773168" cy="4050792"/>
          </a:xfrm>
        </p:spPr>
        <p:txBody>
          <a:bodyPr vert="horz" lIns="91440" tIns="45720" rIns="91440" bIns="45720" rtlCol="0">
            <a:normAutofit/>
          </a:bodyPr>
          <a:lstStyle/>
          <a:p>
            <a:r>
              <a:rPr lang="en-US" b="1"/>
              <a:t>Design in phases</a:t>
            </a:r>
            <a:r>
              <a:rPr lang="en-US"/>
              <a:t>- </a:t>
            </a:r>
            <a:r>
              <a:rPr lang="en-US">
                <a:ea typeface="+mn-lt"/>
                <a:cs typeface="+mn-lt"/>
              </a:rPr>
              <a:t> </a:t>
            </a:r>
            <a:endParaRPr lang="en-US"/>
          </a:p>
          <a:p>
            <a:r>
              <a:rPr lang="en-US"/>
              <a:t>Ideation – Designed sketches</a:t>
            </a:r>
          </a:p>
          <a:p>
            <a:r>
              <a:rPr lang="en-US"/>
              <a:t>Concept validation - Wireframes</a:t>
            </a:r>
          </a:p>
          <a:p>
            <a:r>
              <a:rPr lang="en-US"/>
              <a:t>Refinement- Prototype</a:t>
            </a:r>
          </a:p>
          <a:p>
            <a:r>
              <a:rPr lang="en-US"/>
              <a:t>Usability- Design</a:t>
            </a:r>
          </a:p>
        </p:txBody>
      </p:sp>
      <p:pic>
        <p:nvPicPr>
          <p:cNvPr id="28" name="Graphic 6" descr="Design">
            <a:extLst>
              <a:ext uri="{FF2B5EF4-FFF2-40B4-BE49-F238E27FC236}">
                <a16:creationId xmlns:a16="http://schemas.microsoft.com/office/drawing/2014/main" id="{3AAE841B-1412-474E-89AD-D4E2F93D55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1320" y="2193036"/>
            <a:ext cx="3980688" cy="3980688"/>
          </a:xfrm>
          <a:prstGeom prst="rect">
            <a:avLst/>
          </a:prstGeom>
        </p:spPr>
      </p:pic>
    </p:spTree>
    <p:extLst>
      <p:ext uri="{BB962C8B-B14F-4D97-AF65-F5344CB8AC3E}">
        <p14:creationId xmlns:p14="http://schemas.microsoft.com/office/powerpoint/2010/main" val="3203674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AEA2-CB89-4314-AD63-FA0E2BE67EE5}"/>
              </a:ext>
            </a:extLst>
          </p:cNvPr>
          <p:cNvSpPr>
            <a:spLocks noGrp="1"/>
          </p:cNvSpPr>
          <p:nvPr>
            <p:ph type="title"/>
          </p:nvPr>
        </p:nvSpPr>
        <p:spPr>
          <a:xfrm>
            <a:off x="1069848" y="484632"/>
            <a:ext cx="10058400" cy="1609344"/>
          </a:xfrm>
        </p:spPr>
        <p:txBody>
          <a:bodyPr>
            <a:normAutofit/>
          </a:bodyPr>
          <a:lstStyle/>
          <a:p>
            <a:r>
              <a:rPr lang="en-US" err="1"/>
              <a:t>Ux</a:t>
            </a:r>
            <a:r>
              <a:rPr lang="en-US"/>
              <a:t> Principles</a:t>
            </a:r>
          </a:p>
        </p:txBody>
      </p:sp>
      <p:sp>
        <p:nvSpPr>
          <p:cNvPr id="10" name="Rectangle 9">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03C8EFF-617F-4A0F-91F4-5BF98A3EF7F9}"/>
              </a:ext>
            </a:extLst>
          </p:cNvPr>
          <p:cNvGraphicFramePr>
            <a:graphicFrameLocks noGrp="1"/>
          </p:cNvGraphicFramePr>
          <p:nvPr>
            <p:ph idx="1"/>
            <p:extLst>
              <p:ext uri="{D42A27DB-BD31-4B8C-83A1-F6EECF244321}">
                <p14:modId xmlns:p14="http://schemas.microsoft.com/office/powerpoint/2010/main" val="2757142301"/>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89596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AEA2-CB89-4314-AD63-FA0E2BE67EE5}"/>
              </a:ext>
            </a:extLst>
          </p:cNvPr>
          <p:cNvSpPr>
            <a:spLocks noGrp="1"/>
          </p:cNvSpPr>
          <p:nvPr>
            <p:ph type="title"/>
          </p:nvPr>
        </p:nvSpPr>
        <p:spPr>
          <a:xfrm>
            <a:off x="1069848" y="484632"/>
            <a:ext cx="10058400" cy="1609344"/>
          </a:xfrm>
        </p:spPr>
        <p:txBody>
          <a:bodyPr>
            <a:normAutofit/>
          </a:bodyPr>
          <a:lstStyle/>
          <a:p>
            <a:r>
              <a:rPr lang="en-US" err="1"/>
              <a:t>Ux</a:t>
            </a:r>
            <a:r>
              <a:rPr lang="en-US"/>
              <a:t> Principles</a:t>
            </a:r>
          </a:p>
        </p:txBody>
      </p:sp>
      <p:sp>
        <p:nvSpPr>
          <p:cNvPr id="23" name="Rectangle 9">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Content Placeholder 2">
            <a:extLst>
              <a:ext uri="{FF2B5EF4-FFF2-40B4-BE49-F238E27FC236}">
                <a16:creationId xmlns:a16="http://schemas.microsoft.com/office/drawing/2014/main" id="{5C42F340-7F5A-4B47-A583-D8D00590BC8B}"/>
              </a:ext>
            </a:extLst>
          </p:cNvPr>
          <p:cNvGraphicFramePr>
            <a:graphicFrameLocks noGrp="1"/>
          </p:cNvGraphicFramePr>
          <p:nvPr>
            <p:ph idx="1"/>
            <p:extLst>
              <p:ext uri="{D42A27DB-BD31-4B8C-83A1-F6EECF244321}">
                <p14:modId xmlns:p14="http://schemas.microsoft.com/office/powerpoint/2010/main" val="2987768636"/>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30909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AEA2-CB89-4314-AD63-FA0E2BE67EE5}"/>
              </a:ext>
            </a:extLst>
          </p:cNvPr>
          <p:cNvSpPr>
            <a:spLocks noGrp="1"/>
          </p:cNvSpPr>
          <p:nvPr>
            <p:ph type="title"/>
          </p:nvPr>
        </p:nvSpPr>
        <p:spPr>
          <a:xfrm>
            <a:off x="1069848" y="484632"/>
            <a:ext cx="10058400" cy="1609344"/>
          </a:xfrm>
        </p:spPr>
        <p:txBody>
          <a:bodyPr>
            <a:normAutofit/>
          </a:bodyPr>
          <a:lstStyle/>
          <a:p>
            <a:r>
              <a:rPr lang="en-US" err="1"/>
              <a:t>Ux</a:t>
            </a:r>
            <a:r>
              <a:rPr lang="en-US"/>
              <a:t> Principles</a:t>
            </a:r>
          </a:p>
        </p:txBody>
      </p:sp>
      <p:sp>
        <p:nvSpPr>
          <p:cNvPr id="3" name="Content Placeholder 2">
            <a:extLst>
              <a:ext uri="{FF2B5EF4-FFF2-40B4-BE49-F238E27FC236}">
                <a16:creationId xmlns:a16="http://schemas.microsoft.com/office/drawing/2014/main" id="{B8D40569-125D-4A01-9FE5-A6D1442600B6}"/>
              </a:ext>
            </a:extLst>
          </p:cNvPr>
          <p:cNvSpPr>
            <a:spLocks noGrp="1"/>
          </p:cNvSpPr>
          <p:nvPr>
            <p:ph idx="1"/>
          </p:nvPr>
        </p:nvSpPr>
        <p:spPr>
          <a:xfrm>
            <a:off x="1069848" y="2121408"/>
            <a:ext cx="4773168" cy="4050792"/>
          </a:xfrm>
        </p:spPr>
        <p:txBody>
          <a:bodyPr vert="horz" lIns="91440" tIns="45720" rIns="91440" bIns="45720" rtlCol="0" anchor="t">
            <a:normAutofit/>
          </a:bodyPr>
          <a:lstStyle/>
          <a:p>
            <a:r>
              <a:rPr lang="en-US" b="1"/>
              <a:t>User Context</a:t>
            </a:r>
          </a:p>
          <a:p>
            <a:r>
              <a:rPr lang="en-US">
                <a:ea typeface="+mn-lt"/>
                <a:cs typeface="+mn-lt"/>
              </a:rPr>
              <a:t>The emotional state of a user would impact how patient or impatient she might be when interacting with the user interface of our application</a:t>
            </a:r>
          </a:p>
          <a:p>
            <a:r>
              <a:rPr lang="en-US" b="1">
                <a:ea typeface="+mn-lt"/>
                <a:cs typeface="+mn-lt"/>
              </a:rPr>
              <a:t>Less in More</a:t>
            </a:r>
          </a:p>
          <a:p>
            <a:r>
              <a:rPr lang="en-US">
                <a:ea typeface="+mn-lt"/>
                <a:cs typeface="+mn-lt"/>
              </a:rPr>
              <a:t>Simplicity as opposed to clutter or over-decoration in design.</a:t>
            </a:r>
          </a:p>
          <a:p>
            <a:r>
              <a:rPr lang="en-US">
                <a:ea typeface="+mn-lt"/>
                <a:cs typeface="+mn-lt"/>
              </a:rPr>
              <a:t>Reduce the operational and cognitive costs of the users</a:t>
            </a:r>
          </a:p>
        </p:txBody>
      </p:sp>
      <p:pic>
        <p:nvPicPr>
          <p:cNvPr id="4" name="Picture 4" descr="A screenshot of a cell phone&#10;&#10;Description generated with very high confidence">
            <a:extLst>
              <a:ext uri="{FF2B5EF4-FFF2-40B4-BE49-F238E27FC236}">
                <a16:creationId xmlns:a16="http://schemas.microsoft.com/office/drawing/2014/main" id="{A288F033-5256-48F7-A404-35E9607D2CDF}"/>
              </a:ext>
            </a:extLst>
          </p:cNvPr>
          <p:cNvPicPr>
            <a:picLocks noChangeAspect="1"/>
          </p:cNvPicPr>
          <p:nvPr/>
        </p:nvPicPr>
        <p:blipFill>
          <a:blip r:embed="rId2"/>
          <a:stretch>
            <a:fillRect/>
          </a:stretch>
        </p:blipFill>
        <p:spPr>
          <a:xfrm>
            <a:off x="7190601" y="1710855"/>
            <a:ext cx="2015295" cy="4315326"/>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573F2962-5D8E-49B4-AFC5-579F6B1C90D2}"/>
              </a:ext>
            </a:extLst>
          </p:cNvPr>
          <p:cNvPicPr>
            <a:picLocks noChangeAspect="1"/>
          </p:cNvPicPr>
          <p:nvPr/>
        </p:nvPicPr>
        <p:blipFill>
          <a:blip r:embed="rId3"/>
          <a:stretch>
            <a:fillRect/>
          </a:stretch>
        </p:blipFill>
        <p:spPr>
          <a:xfrm>
            <a:off x="9415523" y="1710855"/>
            <a:ext cx="2012339" cy="4315326"/>
          </a:xfrm>
          <a:prstGeom prst="rect">
            <a:avLst/>
          </a:prstGeom>
        </p:spPr>
      </p:pic>
    </p:spTree>
    <p:extLst>
      <p:ext uri="{BB962C8B-B14F-4D97-AF65-F5344CB8AC3E}">
        <p14:creationId xmlns:p14="http://schemas.microsoft.com/office/powerpoint/2010/main" val="679591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E9D5B-9A86-FE48-80F0-DC213ECBE4FC}"/>
              </a:ext>
            </a:extLst>
          </p:cNvPr>
          <p:cNvSpPr>
            <a:spLocks noGrp="1"/>
          </p:cNvSpPr>
          <p:nvPr>
            <p:ph type="title"/>
          </p:nvPr>
        </p:nvSpPr>
        <p:spPr/>
        <p:txBody>
          <a:bodyPr/>
          <a:lstStyle/>
          <a:p>
            <a:r>
              <a:rPr lang="en-US"/>
              <a:t>Existing design</a:t>
            </a:r>
          </a:p>
        </p:txBody>
      </p:sp>
      <p:sp>
        <p:nvSpPr>
          <p:cNvPr id="3" name="Content Placeholder 2">
            <a:extLst>
              <a:ext uri="{FF2B5EF4-FFF2-40B4-BE49-F238E27FC236}">
                <a16:creationId xmlns:a16="http://schemas.microsoft.com/office/drawing/2014/main" id="{FFC639CE-29D9-CF45-B024-CFCF91EF708A}"/>
              </a:ext>
            </a:extLst>
          </p:cNvPr>
          <p:cNvSpPr>
            <a:spLocks noGrp="1"/>
          </p:cNvSpPr>
          <p:nvPr>
            <p:ph idx="1"/>
          </p:nvPr>
        </p:nvSpPr>
        <p:spPr/>
        <p:txBody>
          <a:bodyPr vert="horz" lIns="91440" tIns="45720" rIns="91440" bIns="45720" rtlCol="0" anchor="t">
            <a:normAutofit/>
          </a:bodyPr>
          <a:lstStyle/>
          <a:p>
            <a:r>
              <a:rPr lang="en-US"/>
              <a:t>Every year people suffer from a lot of mis happenings because of </a:t>
            </a:r>
            <a:r>
              <a:rPr lang="en-US" b="1" i="1"/>
              <a:t>lack of emergency services</a:t>
            </a:r>
            <a:r>
              <a:rPr lang="en-US"/>
              <a:t> available and </a:t>
            </a:r>
            <a:r>
              <a:rPr lang="en-US" b="1" i="1"/>
              <a:t>delayed response time</a:t>
            </a:r>
          </a:p>
          <a:p>
            <a:r>
              <a:rPr lang="en-US"/>
              <a:t>There are a lot of applications available in the market which are </a:t>
            </a:r>
            <a:r>
              <a:rPr lang="en-US" b="1" i="1"/>
              <a:t>paid. </a:t>
            </a:r>
            <a:r>
              <a:rPr lang="en-US"/>
              <a:t>Such applications</a:t>
            </a:r>
            <a:r>
              <a:rPr lang="en-US">
                <a:ea typeface="+mn-lt"/>
                <a:cs typeface="+mn-lt"/>
              </a:rPr>
              <a:t> should be made free of cost for the all the users/customers</a:t>
            </a:r>
            <a:endParaRPr lang="en-US"/>
          </a:p>
          <a:p>
            <a:r>
              <a:rPr lang="en-US"/>
              <a:t>Also, the applications are </a:t>
            </a:r>
            <a:r>
              <a:rPr lang="en-US" b="1" i="1"/>
              <a:t>not user-friendly</a:t>
            </a:r>
            <a:r>
              <a:rPr lang="en-US"/>
              <a:t> which makes it difficult for the user to avail the service on time</a:t>
            </a:r>
          </a:p>
          <a:p>
            <a:pPr marL="0" indent="0">
              <a:buNone/>
            </a:pPr>
            <a:endParaRPr lang="en-US"/>
          </a:p>
          <a:p>
            <a:endParaRPr lang="en-US"/>
          </a:p>
          <a:p>
            <a:endParaRPr lang="en-US"/>
          </a:p>
          <a:p>
            <a:endParaRPr lang="en-US"/>
          </a:p>
          <a:p>
            <a:endParaRPr lang="en-US"/>
          </a:p>
          <a:p>
            <a:endParaRPr lang="en-US"/>
          </a:p>
          <a:p>
            <a:endParaRPr lang="en-US"/>
          </a:p>
        </p:txBody>
      </p:sp>
      <p:pic>
        <p:nvPicPr>
          <p:cNvPr id="4" name="Picture 4" descr="A close up of a logo&#10;&#10;Description generated with very high confidence">
            <a:extLst>
              <a:ext uri="{FF2B5EF4-FFF2-40B4-BE49-F238E27FC236}">
                <a16:creationId xmlns:a16="http://schemas.microsoft.com/office/drawing/2014/main" id="{C7216ACF-82D7-48DE-BCB2-C8D20360FFF3}"/>
              </a:ext>
            </a:extLst>
          </p:cNvPr>
          <p:cNvPicPr>
            <a:picLocks noChangeAspect="1"/>
          </p:cNvPicPr>
          <p:nvPr/>
        </p:nvPicPr>
        <p:blipFill>
          <a:blip r:embed="rId2"/>
          <a:stretch>
            <a:fillRect/>
          </a:stretch>
        </p:blipFill>
        <p:spPr>
          <a:xfrm>
            <a:off x="2569029" y="4327929"/>
            <a:ext cx="7518399" cy="2215342"/>
          </a:xfrm>
          <a:prstGeom prst="rect">
            <a:avLst/>
          </a:prstGeom>
        </p:spPr>
      </p:pic>
    </p:spTree>
    <p:extLst>
      <p:ext uri="{BB962C8B-B14F-4D97-AF65-F5344CB8AC3E}">
        <p14:creationId xmlns:p14="http://schemas.microsoft.com/office/powerpoint/2010/main" val="2861284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AEA2-CB89-4314-AD63-FA0E2BE67EE5}"/>
              </a:ext>
            </a:extLst>
          </p:cNvPr>
          <p:cNvSpPr>
            <a:spLocks noGrp="1"/>
          </p:cNvSpPr>
          <p:nvPr>
            <p:ph type="title"/>
          </p:nvPr>
        </p:nvSpPr>
        <p:spPr>
          <a:xfrm>
            <a:off x="1069848" y="484632"/>
            <a:ext cx="10058400" cy="1609344"/>
          </a:xfrm>
        </p:spPr>
        <p:txBody>
          <a:bodyPr>
            <a:normAutofit/>
          </a:bodyPr>
          <a:lstStyle/>
          <a:p>
            <a:r>
              <a:rPr lang="en-US" err="1"/>
              <a:t>Ux</a:t>
            </a:r>
            <a:r>
              <a:rPr lang="en-US"/>
              <a:t> Principles</a:t>
            </a:r>
          </a:p>
        </p:txBody>
      </p:sp>
      <p:sp>
        <p:nvSpPr>
          <p:cNvPr id="3" name="Content Placeholder 2">
            <a:extLst>
              <a:ext uri="{FF2B5EF4-FFF2-40B4-BE49-F238E27FC236}">
                <a16:creationId xmlns:a16="http://schemas.microsoft.com/office/drawing/2014/main" id="{B8D40569-125D-4A01-9FE5-A6D1442600B6}"/>
              </a:ext>
            </a:extLst>
          </p:cNvPr>
          <p:cNvSpPr>
            <a:spLocks noGrp="1"/>
          </p:cNvSpPr>
          <p:nvPr>
            <p:ph idx="1"/>
          </p:nvPr>
        </p:nvSpPr>
        <p:spPr>
          <a:xfrm>
            <a:off x="1069848" y="2121408"/>
            <a:ext cx="4773168" cy="4050792"/>
          </a:xfrm>
        </p:spPr>
        <p:txBody>
          <a:bodyPr vert="horz" lIns="91440" tIns="45720" rIns="91440" bIns="45720" rtlCol="0" anchor="t">
            <a:normAutofit/>
          </a:bodyPr>
          <a:lstStyle/>
          <a:p>
            <a:r>
              <a:rPr lang="en-US" b="1"/>
              <a:t>Feedback from design</a:t>
            </a:r>
          </a:p>
          <a:p>
            <a:r>
              <a:rPr lang="en-US">
                <a:ea typeface="+mn-lt"/>
                <a:cs typeface="+mn-lt"/>
              </a:rPr>
              <a:t>Design should be interactive by nature. </a:t>
            </a:r>
          </a:p>
          <a:p>
            <a:r>
              <a:rPr lang="en-US">
                <a:ea typeface="+mn-lt"/>
                <a:cs typeface="+mn-lt"/>
              </a:rPr>
              <a:t>When a user performs an action for example in this example choosing a strong password.</a:t>
            </a:r>
          </a:p>
          <a:p>
            <a:r>
              <a:rPr lang="en-US">
                <a:ea typeface="+mn-lt"/>
                <a:cs typeface="+mn-lt"/>
              </a:rPr>
              <a:t>He’ll need a response from the product to understand that his entry has been received and is valid</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3E912683-E00A-47DF-B700-C78CC430AB9F}"/>
              </a:ext>
            </a:extLst>
          </p:cNvPr>
          <p:cNvPicPr>
            <a:picLocks noChangeAspect="1"/>
          </p:cNvPicPr>
          <p:nvPr/>
        </p:nvPicPr>
        <p:blipFill>
          <a:blip r:embed="rId2"/>
          <a:stretch>
            <a:fillRect/>
          </a:stretch>
        </p:blipFill>
        <p:spPr>
          <a:xfrm>
            <a:off x="7796061" y="1617024"/>
            <a:ext cx="2105146" cy="4560498"/>
          </a:xfrm>
          <a:prstGeom prst="rect">
            <a:avLst/>
          </a:prstGeom>
        </p:spPr>
      </p:pic>
    </p:spTree>
    <p:extLst>
      <p:ext uri="{BB962C8B-B14F-4D97-AF65-F5344CB8AC3E}">
        <p14:creationId xmlns:p14="http://schemas.microsoft.com/office/powerpoint/2010/main" val="2777302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661F1-0101-4A58-BC7D-C68FEDEBDBE0}"/>
              </a:ext>
            </a:extLst>
          </p:cNvPr>
          <p:cNvSpPr>
            <a:spLocks noGrp="1"/>
          </p:cNvSpPr>
          <p:nvPr>
            <p:ph type="title"/>
          </p:nvPr>
        </p:nvSpPr>
        <p:spPr/>
        <p:txBody>
          <a:bodyPr/>
          <a:lstStyle/>
          <a:p>
            <a:r>
              <a:rPr lang="en-US"/>
              <a:t>QA and Testing</a:t>
            </a:r>
          </a:p>
        </p:txBody>
      </p:sp>
      <p:sp>
        <p:nvSpPr>
          <p:cNvPr id="3" name="Content Placeholder 2">
            <a:extLst>
              <a:ext uri="{FF2B5EF4-FFF2-40B4-BE49-F238E27FC236}">
                <a16:creationId xmlns:a16="http://schemas.microsoft.com/office/drawing/2014/main" id="{8DA63720-D99F-4C01-AC3A-EBD8C6A3A208}"/>
              </a:ext>
            </a:extLst>
          </p:cNvPr>
          <p:cNvSpPr>
            <a:spLocks noGrp="1"/>
          </p:cNvSpPr>
          <p:nvPr>
            <p:ph idx="1"/>
          </p:nvPr>
        </p:nvSpPr>
        <p:spPr>
          <a:xfrm>
            <a:off x="1069848" y="2337498"/>
            <a:ext cx="10058400" cy="1594195"/>
          </a:xfrm>
        </p:spPr>
        <p:txBody>
          <a:bodyPr vert="horz" lIns="91440" tIns="45720" rIns="91440" bIns="45720" rtlCol="0" anchor="t">
            <a:normAutofit/>
          </a:bodyPr>
          <a:lstStyle/>
          <a:p>
            <a:r>
              <a:rPr lang="en-US"/>
              <a:t>Test Cases:</a:t>
            </a:r>
          </a:p>
          <a:p>
            <a:pPr marL="617220" lvl="1" indent="-342900">
              <a:buAutoNum type="arabicPeriod"/>
            </a:pPr>
            <a:r>
              <a:rPr lang="en-US"/>
              <a:t>Sign Up</a:t>
            </a:r>
          </a:p>
          <a:p>
            <a:pPr marL="617220" lvl="1" indent="-342900">
              <a:buAutoNum type="arabicPeriod"/>
            </a:pPr>
            <a:r>
              <a:rPr lang="en-US"/>
              <a:t>Sign In</a:t>
            </a:r>
          </a:p>
          <a:p>
            <a:pPr marL="617220" lvl="1" indent="-342900">
              <a:buAutoNum type="arabicPeriod"/>
            </a:pPr>
            <a:r>
              <a:rPr lang="en-US"/>
              <a:t>Log In</a:t>
            </a:r>
          </a:p>
          <a:p>
            <a:pPr marL="274320" lvl="1" indent="0">
              <a:buNone/>
            </a:pPr>
            <a:endParaRPr lang="en-US"/>
          </a:p>
        </p:txBody>
      </p:sp>
      <p:sp>
        <p:nvSpPr>
          <p:cNvPr id="4" name="TextBox 3">
            <a:extLst>
              <a:ext uri="{FF2B5EF4-FFF2-40B4-BE49-F238E27FC236}">
                <a16:creationId xmlns:a16="http://schemas.microsoft.com/office/drawing/2014/main" id="{BDEA3640-62F6-41E3-8960-6883CE70231E}"/>
              </a:ext>
            </a:extLst>
          </p:cNvPr>
          <p:cNvSpPr txBox="1"/>
          <p:nvPr/>
        </p:nvSpPr>
        <p:spPr>
          <a:xfrm>
            <a:off x="1073624" y="4189861"/>
            <a:ext cx="597317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Types of Testing:</a:t>
            </a:r>
          </a:p>
          <a:p>
            <a:pPr marL="800100" lvl="1" indent="-342900">
              <a:buAutoNum type="arabicPeriod"/>
            </a:pPr>
            <a:r>
              <a:rPr lang="en-US"/>
              <a:t>Manual Testing </a:t>
            </a:r>
          </a:p>
          <a:p>
            <a:pPr marL="800100" lvl="1" indent="-342900">
              <a:buAutoNum type="arabicPeriod"/>
            </a:pPr>
            <a:r>
              <a:rPr lang="en-US"/>
              <a:t>Automation Testing (Selenium, JUnit)</a:t>
            </a:r>
          </a:p>
        </p:txBody>
      </p:sp>
    </p:spTree>
    <p:extLst>
      <p:ext uri="{BB962C8B-B14F-4D97-AF65-F5344CB8AC3E}">
        <p14:creationId xmlns:p14="http://schemas.microsoft.com/office/powerpoint/2010/main" val="126267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92553-A9F1-426D-91D5-8EE19A72B62B}"/>
              </a:ext>
            </a:extLst>
          </p:cNvPr>
          <p:cNvSpPr>
            <a:spLocks noGrp="1"/>
          </p:cNvSpPr>
          <p:nvPr>
            <p:ph type="title"/>
          </p:nvPr>
        </p:nvSpPr>
        <p:spPr/>
        <p:txBody>
          <a:bodyPr/>
          <a:lstStyle/>
          <a:p>
            <a:r>
              <a:rPr lang="en-US"/>
              <a:t>UX Research methods</a:t>
            </a:r>
          </a:p>
        </p:txBody>
      </p:sp>
      <p:sp>
        <p:nvSpPr>
          <p:cNvPr id="3" name="Content Placeholder 2">
            <a:extLst>
              <a:ext uri="{FF2B5EF4-FFF2-40B4-BE49-F238E27FC236}">
                <a16:creationId xmlns:a16="http://schemas.microsoft.com/office/drawing/2014/main" id="{0C813ED5-D0EE-484F-8BB5-B9AE1AFB81EC}"/>
              </a:ext>
            </a:extLst>
          </p:cNvPr>
          <p:cNvSpPr>
            <a:spLocks noGrp="1"/>
          </p:cNvSpPr>
          <p:nvPr>
            <p:ph idx="1"/>
          </p:nvPr>
        </p:nvSpPr>
        <p:spPr/>
        <p:txBody>
          <a:bodyPr vert="horz" lIns="91440" tIns="45720" rIns="91440" bIns="45720" rtlCol="0" anchor="t">
            <a:normAutofit/>
          </a:bodyPr>
          <a:lstStyle/>
          <a:p>
            <a:r>
              <a:rPr lang="en-US" b="1">
                <a:ea typeface="+mn-lt"/>
                <a:cs typeface="+mn-lt"/>
              </a:rPr>
              <a:t>Customer Feedback</a:t>
            </a:r>
            <a:r>
              <a:rPr lang="en-US">
                <a:ea typeface="+mn-lt"/>
                <a:cs typeface="+mn-lt"/>
              </a:rPr>
              <a:t>: open-ended and/or close-ended information provided by a self-selected sample of users, often through a feedback link, button, form, or email</a:t>
            </a:r>
          </a:p>
          <a:p>
            <a:endParaRPr lang="en-US"/>
          </a:p>
          <a:p>
            <a:endParaRPr lang="en-US"/>
          </a:p>
          <a:p>
            <a:r>
              <a:rPr lang="en-US" b="1"/>
              <a:t>Concept Testing: </a:t>
            </a:r>
            <a:r>
              <a:rPr lang="en-US"/>
              <a:t>It determine the value of concept (an idea or a thought) features and benefits. Knowing what your customers like or dislike about your new concept can guide future development and understand user needs better.</a:t>
            </a:r>
          </a:p>
          <a:p>
            <a:pPr lvl="1"/>
            <a:endParaRPr lang="en-US"/>
          </a:p>
          <a:p>
            <a:endParaRPr lang="en-US"/>
          </a:p>
          <a:p>
            <a:endParaRPr lang="en-US"/>
          </a:p>
          <a:p>
            <a:endParaRPr lang="en-US"/>
          </a:p>
          <a:p>
            <a:pPr marL="0" indent="0">
              <a:buNone/>
            </a:pPr>
            <a:endParaRPr lang="en-US"/>
          </a:p>
        </p:txBody>
      </p:sp>
    </p:spTree>
    <p:extLst>
      <p:ext uri="{BB962C8B-B14F-4D97-AF65-F5344CB8AC3E}">
        <p14:creationId xmlns:p14="http://schemas.microsoft.com/office/powerpoint/2010/main" val="1299835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A7D1-4F01-4208-A2CC-17116A0A6BE7}"/>
              </a:ext>
            </a:extLst>
          </p:cNvPr>
          <p:cNvSpPr>
            <a:spLocks noGrp="1"/>
          </p:cNvSpPr>
          <p:nvPr>
            <p:ph type="title"/>
          </p:nvPr>
        </p:nvSpPr>
        <p:spPr/>
        <p:txBody>
          <a:bodyPr/>
          <a:lstStyle/>
          <a:p>
            <a:r>
              <a:rPr lang="en-US"/>
              <a:t>UX Research methods</a:t>
            </a:r>
          </a:p>
        </p:txBody>
      </p:sp>
      <p:sp>
        <p:nvSpPr>
          <p:cNvPr id="3" name="Content Placeholder 2">
            <a:extLst>
              <a:ext uri="{FF2B5EF4-FFF2-40B4-BE49-F238E27FC236}">
                <a16:creationId xmlns:a16="http://schemas.microsoft.com/office/drawing/2014/main" id="{38D985C6-3B7F-4A22-A177-839331253D3B}"/>
              </a:ext>
            </a:extLst>
          </p:cNvPr>
          <p:cNvSpPr>
            <a:spLocks noGrp="1"/>
          </p:cNvSpPr>
          <p:nvPr>
            <p:ph idx="1"/>
          </p:nvPr>
        </p:nvSpPr>
        <p:spPr>
          <a:xfrm>
            <a:off x="1069848" y="1950812"/>
            <a:ext cx="10058400" cy="4528462"/>
          </a:xfrm>
        </p:spPr>
        <p:txBody>
          <a:bodyPr vert="horz" lIns="91440" tIns="45720" rIns="91440" bIns="45720" rtlCol="0" anchor="t">
            <a:normAutofit/>
          </a:bodyPr>
          <a:lstStyle/>
          <a:p>
            <a:r>
              <a:rPr lang="en-US"/>
              <a:t>Concept Testing: </a:t>
            </a:r>
            <a:endParaRPr lang="en-US">
              <a:ea typeface="+mn-lt"/>
              <a:cs typeface="+mn-lt"/>
            </a:endParaRPr>
          </a:p>
          <a:p>
            <a:pPr lvl="1"/>
            <a:r>
              <a:rPr lang="en-US">
                <a:ea typeface="+mn-lt"/>
                <a:cs typeface="+mn-lt"/>
              </a:rPr>
              <a:t>It determine the value of concept (an idea or a thought) features and benefits. Knowing what your customers like or dislike about your new concept can guide future development and understand user needs better.</a:t>
            </a:r>
          </a:p>
          <a:p>
            <a:pPr lvl="1"/>
            <a:r>
              <a:rPr lang="en-US"/>
              <a:t>Concept Testing can be conducted in two different ways:</a:t>
            </a:r>
          </a:p>
          <a:p>
            <a:pPr marL="274320" lvl="1" indent="0">
              <a:buNone/>
            </a:pPr>
            <a:endParaRPr lang="en-US"/>
          </a:p>
          <a:p>
            <a:pPr lvl="2"/>
            <a:r>
              <a:rPr lang="en-US"/>
              <a:t>Quantitative Research:</a:t>
            </a:r>
          </a:p>
          <a:p>
            <a:pPr lvl="3"/>
            <a:r>
              <a:rPr lang="en-US"/>
              <a:t>We are conducting market survey in our app to get the required user feedback.</a:t>
            </a:r>
          </a:p>
          <a:p>
            <a:pPr marL="822960" lvl="3" indent="0">
              <a:buNone/>
            </a:pPr>
            <a:endParaRPr lang="en-US"/>
          </a:p>
          <a:p>
            <a:pPr lvl="2"/>
            <a:r>
              <a:rPr lang="en-US"/>
              <a:t>Qualitative Research:</a:t>
            </a:r>
          </a:p>
          <a:p>
            <a:pPr lvl="3"/>
            <a:r>
              <a:rPr lang="en-US"/>
              <a:t>We conducted interviews with individual and focused group and took necessary feedbacks to restructure our prototype or implementation in the given scenario.</a:t>
            </a:r>
          </a:p>
          <a:p>
            <a:pPr lvl="3"/>
            <a:r>
              <a:rPr lang="en-US"/>
              <a:t>This helped us gain knowledge and understand consumer behavior while using our product.</a:t>
            </a:r>
          </a:p>
        </p:txBody>
      </p:sp>
    </p:spTree>
    <p:extLst>
      <p:ext uri="{BB962C8B-B14F-4D97-AF65-F5344CB8AC3E}">
        <p14:creationId xmlns:p14="http://schemas.microsoft.com/office/powerpoint/2010/main" val="1139302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7860E-099E-4CCD-844E-D142037D3536}"/>
              </a:ext>
            </a:extLst>
          </p:cNvPr>
          <p:cNvSpPr>
            <a:spLocks noGrp="1"/>
          </p:cNvSpPr>
          <p:nvPr>
            <p:ph type="title"/>
          </p:nvPr>
        </p:nvSpPr>
        <p:spPr/>
        <p:txBody>
          <a:bodyPr/>
          <a:lstStyle/>
          <a:p>
            <a:r>
              <a:rPr lang="en-US">
                <a:ea typeface="+mj-lt"/>
                <a:cs typeface="+mj-lt"/>
              </a:rPr>
              <a:t>UX RESEARCH METHODS</a:t>
            </a:r>
          </a:p>
          <a:p>
            <a:endParaRPr lang="en-US"/>
          </a:p>
        </p:txBody>
      </p:sp>
      <p:sp>
        <p:nvSpPr>
          <p:cNvPr id="3" name="Content Placeholder 2">
            <a:extLst>
              <a:ext uri="{FF2B5EF4-FFF2-40B4-BE49-F238E27FC236}">
                <a16:creationId xmlns:a16="http://schemas.microsoft.com/office/drawing/2014/main" id="{F2B8DF2D-6459-4C27-9AA8-76F5B426A6C5}"/>
              </a:ext>
            </a:extLst>
          </p:cNvPr>
          <p:cNvSpPr>
            <a:spLocks noGrp="1"/>
          </p:cNvSpPr>
          <p:nvPr>
            <p:ph idx="1"/>
          </p:nvPr>
        </p:nvSpPr>
        <p:spPr>
          <a:xfrm>
            <a:off x="1069848" y="1916692"/>
            <a:ext cx="10058400" cy="4255508"/>
          </a:xfrm>
        </p:spPr>
        <p:txBody>
          <a:bodyPr vert="horz" lIns="91440" tIns="45720" rIns="91440" bIns="45720" rtlCol="0" anchor="t">
            <a:normAutofit/>
          </a:bodyPr>
          <a:lstStyle/>
          <a:p>
            <a:r>
              <a:rPr lang="en-US"/>
              <a:t>Focus Group:</a:t>
            </a:r>
          </a:p>
          <a:p>
            <a:pPr lvl="1"/>
            <a:r>
              <a:rPr lang="en-US"/>
              <a:t>Focus group can be any individual who is under distress or need emergency assistance.</a:t>
            </a:r>
          </a:p>
          <a:p>
            <a:pPr lvl="1"/>
            <a:r>
              <a:rPr lang="en-US"/>
              <a:t>While carefully studying any focus group, we need to understand their primary requirements and make their process as easy as possible.</a:t>
            </a:r>
          </a:p>
          <a:p>
            <a:pPr lvl="1"/>
            <a:r>
              <a:rPr lang="en-US"/>
              <a:t>We studied the focus group needs and concluded there wasn't any app which interconnected both Users and Police on a single platform.</a:t>
            </a:r>
          </a:p>
          <a:p>
            <a:pPr lvl="1"/>
            <a:r>
              <a:rPr lang="en-US"/>
              <a:t>Our app provided this common baseline platform which can help these two roles interact with each other.</a:t>
            </a:r>
          </a:p>
          <a:p>
            <a:pPr lvl="1"/>
            <a:r>
              <a:rPr lang="en-US"/>
              <a:t>Further studying the user needs, we provided the user with necessary emergency assistance or service in a single click (Volume and power button, triggering the app for an emergency call) and sending a notification to the admins who would redirecting the case immediately to the officer on duty.</a:t>
            </a:r>
          </a:p>
        </p:txBody>
      </p:sp>
    </p:spTree>
    <p:extLst>
      <p:ext uri="{BB962C8B-B14F-4D97-AF65-F5344CB8AC3E}">
        <p14:creationId xmlns:p14="http://schemas.microsoft.com/office/powerpoint/2010/main" val="1652155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A7D1-4F01-4208-A2CC-17116A0A6BE7}"/>
              </a:ext>
            </a:extLst>
          </p:cNvPr>
          <p:cNvSpPr>
            <a:spLocks noGrp="1"/>
          </p:cNvSpPr>
          <p:nvPr>
            <p:ph type="title"/>
          </p:nvPr>
        </p:nvSpPr>
        <p:spPr/>
        <p:txBody>
          <a:bodyPr/>
          <a:lstStyle/>
          <a:p>
            <a:r>
              <a:rPr lang="en-US"/>
              <a:t>UX Research methods</a:t>
            </a:r>
          </a:p>
        </p:txBody>
      </p:sp>
      <p:sp>
        <p:nvSpPr>
          <p:cNvPr id="3" name="Content Placeholder 2">
            <a:extLst>
              <a:ext uri="{FF2B5EF4-FFF2-40B4-BE49-F238E27FC236}">
                <a16:creationId xmlns:a16="http://schemas.microsoft.com/office/drawing/2014/main" id="{38D985C6-3B7F-4A22-A177-839331253D3B}"/>
              </a:ext>
            </a:extLst>
          </p:cNvPr>
          <p:cNvSpPr>
            <a:spLocks noGrp="1"/>
          </p:cNvSpPr>
          <p:nvPr>
            <p:ph idx="1"/>
          </p:nvPr>
        </p:nvSpPr>
        <p:spPr/>
        <p:txBody>
          <a:bodyPr vert="horz" lIns="91440" tIns="45720" rIns="91440" bIns="45720" rtlCol="0" anchor="t">
            <a:normAutofit/>
          </a:bodyPr>
          <a:lstStyle/>
          <a:p>
            <a:r>
              <a:rPr lang="en-US" b="1" dirty="0">
                <a:ea typeface="+mn-lt"/>
                <a:cs typeface="+mn-lt"/>
              </a:rPr>
              <a:t>A/B</a:t>
            </a:r>
            <a:r>
              <a:rPr lang="en-US" dirty="0">
                <a:ea typeface="+mn-lt"/>
                <a:cs typeface="+mn-lt"/>
              </a:rPr>
              <a:t> </a:t>
            </a:r>
            <a:r>
              <a:rPr lang="en-US" b="1" dirty="0">
                <a:ea typeface="+mn-lt"/>
                <a:cs typeface="+mn-lt"/>
              </a:rPr>
              <a:t>Testing</a:t>
            </a:r>
          </a:p>
          <a:p>
            <a:r>
              <a:rPr lang="en-US" dirty="0">
                <a:ea typeface="+mn-lt"/>
                <a:cs typeface="+mn-lt"/>
              </a:rPr>
              <a:t>A/B testing is the practice of showing two variants of the same application design to different segments of users at the same time and comparing which variant drives more conversions</a:t>
            </a:r>
          </a:p>
          <a:p>
            <a:r>
              <a:rPr lang="en-US" dirty="0">
                <a:ea typeface="+mn-lt"/>
                <a:cs typeface="+mn-lt"/>
              </a:rPr>
              <a:t>We used different sets/sizes of buttons in our application and compared the user experience with one design with the other</a:t>
            </a:r>
          </a:p>
          <a:p>
            <a:r>
              <a:rPr lang="en-US" dirty="0">
                <a:ea typeface="+mn-lt"/>
                <a:cs typeface="+mn-lt"/>
              </a:rPr>
              <a:t>Earlier had a simple home screen and then added an interactive map and compared the two designs. The latter was found out to be a rich user experience</a:t>
            </a:r>
          </a:p>
          <a:p>
            <a:r>
              <a:rPr lang="en-US" dirty="0">
                <a:ea typeface="+mn-lt"/>
                <a:cs typeface="+mn-lt"/>
              </a:rPr>
              <a:t>Decision to use the current font was also made in a similar way. By placing two different fonts in the identical design and then getting feedback and opinions on which is better for user readability</a:t>
            </a:r>
          </a:p>
        </p:txBody>
      </p:sp>
    </p:spTree>
    <p:extLst>
      <p:ext uri="{BB962C8B-B14F-4D97-AF65-F5344CB8AC3E}">
        <p14:creationId xmlns:p14="http://schemas.microsoft.com/office/powerpoint/2010/main" val="1609849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A7D1-4F01-4208-A2CC-17116A0A6BE7}"/>
              </a:ext>
            </a:extLst>
          </p:cNvPr>
          <p:cNvSpPr>
            <a:spLocks noGrp="1"/>
          </p:cNvSpPr>
          <p:nvPr>
            <p:ph type="title"/>
          </p:nvPr>
        </p:nvSpPr>
        <p:spPr/>
        <p:txBody>
          <a:bodyPr/>
          <a:lstStyle/>
          <a:p>
            <a:r>
              <a:rPr lang="en-US"/>
              <a:t>UX Research methods</a:t>
            </a:r>
          </a:p>
        </p:txBody>
      </p:sp>
      <p:sp>
        <p:nvSpPr>
          <p:cNvPr id="3" name="Content Placeholder 2">
            <a:extLst>
              <a:ext uri="{FF2B5EF4-FFF2-40B4-BE49-F238E27FC236}">
                <a16:creationId xmlns:a16="http://schemas.microsoft.com/office/drawing/2014/main" id="{38D985C6-3B7F-4A22-A177-839331253D3B}"/>
              </a:ext>
            </a:extLst>
          </p:cNvPr>
          <p:cNvSpPr>
            <a:spLocks noGrp="1"/>
          </p:cNvSpPr>
          <p:nvPr>
            <p:ph idx="1"/>
          </p:nvPr>
        </p:nvSpPr>
        <p:spPr/>
        <p:txBody>
          <a:bodyPr vert="horz" lIns="91440" tIns="45720" rIns="91440" bIns="45720" rtlCol="0" anchor="t">
            <a:normAutofit/>
          </a:bodyPr>
          <a:lstStyle/>
          <a:p>
            <a:r>
              <a:rPr lang="en-US" b="1" dirty="0">
                <a:ea typeface="+mn-lt"/>
                <a:cs typeface="+mn-lt"/>
              </a:rPr>
              <a:t>A/B</a:t>
            </a:r>
            <a:r>
              <a:rPr lang="en-US" dirty="0">
                <a:ea typeface="+mn-lt"/>
                <a:cs typeface="+mn-lt"/>
              </a:rPr>
              <a:t> </a:t>
            </a:r>
            <a:r>
              <a:rPr lang="en-US" b="1" dirty="0">
                <a:ea typeface="+mn-lt"/>
                <a:cs typeface="+mn-lt"/>
              </a:rPr>
              <a:t>Testing</a:t>
            </a:r>
          </a:p>
          <a:p>
            <a:r>
              <a:rPr lang="en-US" dirty="0">
                <a:ea typeface="+mn-lt"/>
                <a:cs typeface="+mn-lt"/>
              </a:rPr>
              <a:t>A/B testing is the practice of showing two variants of the same application design to different segments of users at the same time and comparing which variant drives </a:t>
            </a:r>
            <a:r>
              <a:rPr lang="en-US" dirty="0"/>
              <a:t>more</a:t>
            </a:r>
            <a:r>
              <a:rPr lang="en-US" dirty="0">
                <a:ea typeface="+mn-lt"/>
                <a:cs typeface="+mn-lt"/>
              </a:rPr>
              <a:t> conversions</a:t>
            </a:r>
          </a:p>
          <a:p>
            <a:r>
              <a:rPr lang="en-US" dirty="0">
                <a:ea typeface="+mn-lt"/>
                <a:cs typeface="+mn-lt"/>
              </a:rPr>
              <a:t>We used different sets/sizes of buttons in our application and compared the user experience with one design with the other</a:t>
            </a:r>
          </a:p>
          <a:p>
            <a:r>
              <a:rPr lang="en-US" dirty="0">
                <a:ea typeface="+mn-lt"/>
                <a:cs typeface="+mn-lt"/>
              </a:rPr>
              <a:t>Earlier had a simple home screen and then added an interactive map and compared the two designs. The latter was found out to be a rich user experience</a:t>
            </a:r>
          </a:p>
          <a:p>
            <a:r>
              <a:rPr lang="en-US" dirty="0">
                <a:ea typeface="+mn-lt"/>
                <a:cs typeface="+mn-lt"/>
              </a:rPr>
              <a:t>Decision to use the current font was also made in a similar way. By placing two different fonts in the identical design and then getting feedback and opinions on which is better for user readability</a:t>
            </a:r>
          </a:p>
        </p:txBody>
      </p:sp>
    </p:spTree>
    <p:extLst>
      <p:ext uri="{BB962C8B-B14F-4D97-AF65-F5344CB8AC3E}">
        <p14:creationId xmlns:p14="http://schemas.microsoft.com/office/powerpoint/2010/main" val="2334110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A7D1-4F01-4208-A2CC-17116A0A6BE7}"/>
              </a:ext>
            </a:extLst>
          </p:cNvPr>
          <p:cNvSpPr>
            <a:spLocks noGrp="1"/>
          </p:cNvSpPr>
          <p:nvPr>
            <p:ph type="title"/>
          </p:nvPr>
        </p:nvSpPr>
        <p:spPr/>
        <p:txBody>
          <a:bodyPr/>
          <a:lstStyle/>
          <a:p>
            <a:r>
              <a:rPr lang="en-US"/>
              <a:t>UX Research methods</a:t>
            </a:r>
          </a:p>
        </p:txBody>
      </p:sp>
      <p:sp>
        <p:nvSpPr>
          <p:cNvPr id="3" name="Content Placeholder 2">
            <a:extLst>
              <a:ext uri="{FF2B5EF4-FFF2-40B4-BE49-F238E27FC236}">
                <a16:creationId xmlns:a16="http://schemas.microsoft.com/office/drawing/2014/main" id="{38D985C6-3B7F-4A22-A177-839331253D3B}"/>
              </a:ext>
            </a:extLst>
          </p:cNvPr>
          <p:cNvSpPr>
            <a:spLocks noGrp="1"/>
          </p:cNvSpPr>
          <p:nvPr>
            <p:ph idx="1"/>
          </p:nvPr>
        </p:nvSpPr>
        <p:spPr/>
        <p:txBody>
          <a:bodyPr vert="horz" lIns="91440" tIns="45720" rIns="91440" bIns="45720" rtlCol="0" anchor="t">
            <a:normAutofit/>
          </a:bodyPr>
          <a:lstStyle/>
          <a:p>
            <a:r>
              <a:rPr lang="en-US" b="1" dirty="0">
                <a:ea typeface="+mn-lt"/>
                <a:cs typeface="+mn-lt"/>
              </a:rPr>
              <a:t>True-Intent Studies</a:t>
            </a:r>
            <a:r>
              <a:rPr lang="en-US" dirty="0">
                <a:ea typeface="+mn-lt"/>
                <a:cs typeface="+mn-lt"/>
              </a:rPr>
              <a:t>: </a:t>
            </a:r>
            <a:endParaRPr lang="en-US" b="1" dirty="0">
              <a:ea typeface="+mn-lt"/>
              <a:cs typeface="+mn-lt"/>
            </a:endParaRPr>
          </a:p>
          <a:p>
            <a:r>
              <a:rPr lang="en-US" dirty="0">
                <a:ea typeface="+mn-lt"/>
                <a:cs typeface="+mn-lt"/>
              </a:rPr>
              <a:t> Users and their goal or intention is upon entering the application </a:t>
            </a:r>
            <a:endParaRPr lang="en-US" b="1" dirty="0">
              <a:ea typeface="+mn-lt"/>
              <a:cs typeface="+mn-lt"/>
            </a:endParaRPr>
          </a:p>
          <a:p>
            <a:r>
              <a:rPr lang="en-US" dirty="0">
                <a:ea typeface="+mn-lt"/>
                <a:cs typeface="+mn-lt"/>
              </a:rPr>
              <a:t>Measures their subsequent behavior</a:t>
            </a:r>
            <a:endParaRPr lang="en-US" b="1" dirty="0">
              <a:ea typeface="+mn-lt"/>
              <a:cs typeface="+mn-lt"/>
            </a:endParaRPr>
          </a:p>
          <a:p>
            <a:r>
              <a:rPr lang="en-US" dirty="0">
                <a:ea typeface="+mn-lt"/>
                <a:cs typeface="+mn-lt"/>
              </a:rPr>
              <a:t> Whether they were successful in achieving their goal upon exiting the site</a:t>
            </a:r>
          </a:p>
          <a:p>
            <a:r>
              <a:rPr lang="en-US" dirty="0">
                <a:ea typeface="+mn-lt"/>
                <a:cs typeface="+mn-lt"/>
              </a:rPr>
              <a:t>Example questions:- </a:t>
            </a:r>
          </a:p>
          <a:p>
            <a:r>
              <a:rPr lang="en-US" dirty="0">
                <a:ea typeface="+mn-lt"/>
                <a:cs typeface="+mn-lt"/>
              </a:rPr>
              <a:t>Who’s visiting?</a:t>
            </a:r>
          </a:p>
          <a:p>
            <a:r>
              <a:rPr lang="en-US" dirty="0">
                <a:ea typeface="+mn-lt"/>
                <a:cs typeface="+mn-lt"/>
              </a:rPr>
              <a:t>Why are they coming?</a:t>
            </a:r>
            <a:endParaRPr lang="en-US" dirty="0"/>
          </a:p>
          <a:p>
            <a:r>
              <a:rPr lang="en-US" dirty="0">
                <a:ea typeface="+mn-lt"/>
                <a:cs typeface="+mn-lt"/>
              </a:rPr>
              <a:t>What do they like or dislike?</a:t>
            </a:r>
            <a:endParaRPr lang="en-US" dirty="0"/>
          </a:p>
          <a:p>
            <a:r>
              <a:rPr lang="en-US" dirty="0">
                <a:ea typeface="+mn-lt"/>
                <a:cs typeface="+mn-lt"/>
              </a:rPr>
              <a:t>How well do they succeed?</a:t>
            </a:r>
            <a:endParaRPr lang="en-US" dirty="0"/>
          </a:p>
          <a:p>
            <a:endParaRPr lang="en-US" dirty="0">
              <a:ea typeface="+mn-lt"/>
              <a:cs typeface="+mn-lt"/>
            </a:endParaRPr>
          </a:p>
        </p:txBody>
      </p:sp>
    </p:spTree>
    <p:extLst>
      <p:ext uri="{BB962C8B-B14F-4D97-AF65-F5344CB8AC3E}">
        <p14:creationId xmlns:p14="http://schemas.microsoft.com/office/powerpoint/2010/main" val="1035681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A7D1-4F01-4208-A2CC-17116A0A6BE7}"/>
              </a:ext>
            </a:extLst>
          </p:cNvPr>
          <p:cNvSpPr>
            <a:spLocks noGrp="1"/>
          </p:cNvSpPr>
          <p:nvPr>
            <p:ph type="title"/>
          </p:nvPr>
        </p:nvSpPr>
        <p:spPr/>
        <p:txBody>
          <a:bodyPr/>
          <a:lstStyle/>
          <a:p>
            <a:r>
              <a:rPr lang="en-US" dirty="0">
                <a:ea typeface="+mj-lt"/>
                <a:cs typeface="+mj-lt"/>
              </a:rPr>
              <a:t>UX RESEARCH METHODS</a:t>
            </a:r>
          </a:p>
        </p:txBody>
      </p:sp>
      <p:sp>
        <p:nvSpPr>
          <p:cNvPr id="3" name="Content Placeholder 2">
            <a:extLst>
              <a:ext uri="{FF2B5EF4-FFF2-40B4-BE49-F238E27FC236}">
                <a16:creationId xmlns:a16="http://schemas.microsoft.com/office/drawing/2014/main" id="{38D985C6-3B7F-4A22-A177-839331253D3B}"/>
              </a:ext>
            </a:extLst>
          </p:cNvPr>
          <p:cNvSpPr>
            <a:spLocks noGrp="1"/>
          </p:cNvSpPr>
          <p:nvPr>
            <p:ph idx="1"/>
          </p:nvPr>
        </p:nvSpPr>
        <p:spPr/>
        <p:txBody>
          <a:bodyPr vert="horz" lIns="91440" tIns="45720" rIns="91440" bIns="45720" rtlCol="0" anchor="t">
            <a:normAutofit/>
          </a:bodyPr>
          <a:lstStyle/>
          <a:p>
            <a:r>
              <a:rPr lang="en-US" dirty="0"/>
              <a:t>Survey:</a:t>
            </a:r>
          </a:p>
          <a:p>
            <a:pPr marL="0" indent="0">
              <a:buNone/>
            </a:pPr>
            <a:endParaRPr lang="en-US"/>
          </a:p>
          <a:p>
            <a:pPr lvl="1"/>
            <a:r>
              <a:rPr lang="en-US" dirty="0"/>
              <a:t>In our app we are conducting required surveys to understand user need from their perspective.</a:t>
            </a:r>
          </a:p>
          <a:p>
            <a:pPr lvl="1"/>
            <a:r>
              <a:rPr lang="en-US" dirty="0"/>
              <a:t>This would avoid us assuming the needs of the target audience by ourselves.</a:t>
            </a:r>
          </a:p>
          <a:p>
            <a:pPr lvl="1"/>
            <a:r>
              <a:rPr lang="en-US" dirty="0">
                <a:ea typeface="+mn-lt"/>
                <a:cs typeface="+mn-lt"/>
              </a:rPr>
              <a:t>Real-time Responses</a:t>
            </a:r>
          </a:p>
          <a:p>
            <a:pPr lvl="1"/>
            <a:r>
              <a:rPr lang="en-US" dirty="0">
                <a:ea typeface="+mn-lt"/>
                <a:cs typeface="+mn-lt"/>
              </a:rPr>
              <a:t>Reach all Demographics</a:t>
            </a:r>
            <a:endParaRPr lang="en-US" dirty="0"/>
          </a:p>
        </p:txBody>
      </p:sp>
    </p:spTree>
    <p:extLst>
      <p:ext uri="{BB962C8B-B14F-4D97-AF65-F5344CB8AC3E}">
        <p14:creationId xmlns:p14="http://schemas.microsoft.com/office/powerpoint/2010/main" val="1405257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A7D1-4F01-4208-A2CC-17116A0A6BE7}"/>
              </a:ext>
            </a:extLst>
          </p:cNvPr>
          <p:cNvSpPr>
            <a:spLocks noGrp="1"/>
          </p:cNvSpPr>
          <p:nvPr>
            <p:ph type="title"/>
          </p:nvPr>
        </p:nvSpPr>
        <p:spPr/>
        <p:txBody>
          <a:bodyPr/>
          <a:lstStyle/>
          <a:p>
            <a:r>
              <a:rPr lang="en-US">
                <a:ea typeface="+mj-lt"/>
                <a:cs typeface="+mj-lt"/>
              </a:rPr>
              <a:t>IBM DESIGN THINKING</a:t>
            </a:r>
          </a:p>
        </p:txBody>
      </p:sp>
      <p:pic>
        <p:nvPicPr>
          <p:cNvPr id="4" name="Picture 4" descr="A picture containing propeller, mirror&#10;&#10;Description generated with very high confidence">
            <a:extLst>
              <a:ext uri="{FF2B5EF4-FFF2-40B4-BE49-F238E27FC236}">
                <a16:creationId xmlns:a16="http://schemas.microsoft.com/office/drawing/2014/main" id="{748CCC36-E8A7-4E53-BF36-7EE1BB048A7E}"/>
              </a:ext>
            </a:extLst>
          </p:cNvPr>
          <p:cNvPicPr>
            <a:picLocks noGrp="1" noChangeAspect="1"/>
          </p:cNvPicPr>
          <p:nvPr>
            <p:ph idx="1"/>
          </p:nvPr>
        </p:nvPicPr>
        <p:blipFill>
          <a:blip r:embed="rId2"/>
          <a:stretch>
            <a:fillRect/>
          </a:stretch>
        </p:blipFill>
        <p:spPr>
          <a:xfrm>
            <a:off x="708549" y="2092653"/>
            <a:ext cx="3822360" cy="2426151"/>
          </a:xfrm>
        </p:spPr>
      </p:pic>
      <p:sp>
        <p:nvSpPr>
          <p:cNvPr id="6" name="TextBox 5">
            <a:extLst>
              <a:ext uri="{FF2B5EF4-FFF2-40B4-BE49-F238E27FC236}">
                <a16:creationId xmlns:a16="http://schemas.microsoft.com/office/drawing/2014/main" id="{2BFB507F-D8C3-4900-BD76-566BE5BEA7D6}"/>
              </a:ext>
            </a:extLst>
          </p:cNvPr>
          <p:cNvSpPr txBox="1"/>
          <p:nvPr/>
        </p:nvSpPr>
        <p:spPr>
          <a:xfrm>
            <a:off x="4724400" y="1836822"/>
            <a:ext cx="62056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Content Placeholder 2">
            <a:extLst>
              <a:ext uri="{FF2B5EF4-FFF2-40B4-BE49-F238E27FC236}">
                <a16:creationId xmlns:a16="http://schemas.microsoft.com/office/drawing/2014/main" id="{BC4DFE0C-C757-4C11-9E99-294201F3F26A}"/>
              </a:ext>
            </a:extLst>
          </p:cNvPr>
          <p:cNvSpPr txBox="1">
            <a:spLocks/>
          </p:cNvSpPr>
          <p:nvPr/>
        </p:nvSpPr>
        <p:spPr>
          <a:xfrm>
            <a:off x="5534901" y="2094671"/>
            <a:ext cx="4773168" cy="4050792"/>
          </a:xfrm>
          <a:prstGeom prst="rect">
            <a:avLst/>
          </a:prstGeom>
        </p:spPr>
        <p:txBody>
          <a:bodyPr vert="horz" lIns="91440" tIns="45720" rIns="91440" bIns="45720" rtlCol="0" anchor="t">
            <a:normAutofit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b="1"/>
              <a:t>Observe</a:t>
            </a:r>
            <a:r>
              <a:rPr lang="en-US"/>
              <a:t>: Carefully formulated user requirements and what is of utmost necessary in an emergency situation </a:t>
            </a:r>
          </a:p>
          <a:p>
            <a:r>
              <a:rPr lang="en-US" b="1"/>
              <a:t>Reflect</a:t>
            </a:r>
            <a:r>
              <a:rPr lang="en-US"/>
              <a:t>: Came up with a consensus and developed an action plan on how we are implementing the use cases in our design in an efficient and organized way</a:t>
            </a:r>
          </a:p>
          <a:p>
            <a:r>
              <a:rPr lang="en-US" b="1"/>
              <a:t>Make</a:t>
            </a:r>
            <a:r>
              <a:rPr lang="en-US"/>
              <a:t>: Communicated our ideas, worked on prototype concepts and drove outcomes. Final product is a reflection of our ideas and is in coherence of the user needs for an emergency SOS service</a:t>
            </a:r>
          </a:p>
        </p:txBody>
      </p:sp>
    </p:spTree>
    <p:extLst>
      <p:ext uri="{BB962C8B-B14F-4D97-AF65-F5344CB8AC3E}">
        <p14:creationId xmlns:p14="http://schemas.microsoft.com/office/powerpoint/2010/main" val="3693542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957D3-3170-48C8-98D8-31FB68F7C1D3}"/>
              </a:ext>
            </a:extLst>
          </p:cNvPr>
          <p:cNvSpPr>
            <a:spLocks noGrp="1"/>
          </p:cNvSpPr>
          <p:nvPr>
            <p:ph type="title"/>
          </p:nvPr>
        </p:nvSpPr>
        <p:spPr/>
        <p:txBody>
          <a:bodyPr/>
          <a:lstStyle/>
          <a:p>
            <a:r>
              <a:rPr lang="en-US"/>
              <a:t>Mid-term Summary</a:t>
            </a:r>
          </a:p>
        </p:txBody>
      </p:sp>
      <p:sp>
        <p:nvSpPr>
          <p:cNvPr id="3" name="Content Placeholder 2">
            <a:extLst>
              <a:ext uri="{FF2B5EF4-FFF2-40B4-BE49-F238E27FC236}">
                <a16:creationId xmlns:a16="http://schemas.microsoft.com/office/drawing/2014/main" id="{C1948A98-97D5-4E88-9ABA-5468C4391FD2}"/>
              </a:ext>
            </a:extLst>
          </p:cNvPr>
          <p:cNvSpPr>
            <a:spLocks noGrp="1"/>
          </p:cNvSpPr>
          <p:nvPr>
            <p:ph idx="1"/>
          </p:nvPr>
        </p:nvSpPr>
        <p:spPr/>
        <p:txBody>
          <a:bodyPr vert="horz" lIns="91440" tIns="45720" rIns="91440" bIns="45720" rtlCol="0" anchor="t">
            <a:normAutofit fontScale="92500" lnSpcReduction="10000"/>
          </a:bodyPr>
          <a:lstStyle/>
          <a:p>
            <a:r>
              <a:rPr lang="en-US"/>
              <a:t>Analyzed the existing SOS applications and researched on their flaws and how it can be improved</a:t>
            </a:r>
          </a:p>
          <a:p>
            <a:r>
              <a:rPr lang="en-US"/>
              <a:t>Created business objectives and user needs</a:t>
            </a:r>
          </a:p>
          <a:p>
            <a:r>
              <a:rPr lang="en-US"/>
              <a:t>Created a simple and intuitive application by anticipating user needs</a:t>
            </a:r>
          </a:p>
          <a:p>
            <a:r>
              <a:rPr lang="en-US"/>
              <a:t>Created a role-based police tracking and management service</a:t>
            </a:r>
          </a:p>
          <a:p>
            <a:r>
              <a:rPr lang="en-US"/>
              <a:t>A police officer could create an investigation by adding images, descriptions for an emergency request. He could also communicate with the other police officers and admin</a:t>
            </a:r>
          </a:p>
          <a:p>
            <a:r>
              <a:rPr lang="en-US"/>
              <a:t>Implemented real time locations and availability of on duty police offers</a:t>
            </a:r>
          </a:p>
          <a:p>
            <a:r>
              <a:rPr lang="en-US"/>
              <a:t>Implemented real time notifications for any updates regarding an investigation</a:t>
            </a:r>
          </a:p>
          <a:p>
            <a:r>
              <a:rPr lang="en-US"/>
              <a:t>The admin can assign investigations and communicate with the police officer through our application</a:t>
            </a:r>
          </a:p>
          <a:p>
            <a:endParaRPr lang="en-US"/>
          </a:p>
          <a:p>
            <a:endParaRPr lang="en-US"/>
          </a:p>
          <a:p>
            <a:endParaRPr lang="en-US"/>
          </a:p>
        </p:txBody>
      </p:sp>
    </p:spTree>
    <p:extLst>
      <p:ext uri="{BB962C8B-B14F-4D97-AF65-F5344CB8AC3E}">
        <p14:creationId xmlns:p14="http://schemas.microsoft.com/office/powerpoint/2010/main" val="2048066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783F1-9941-442D-9D0A-80A0ED8B358E}"/>
              </a:ext>
            </a:extLst>
          </p:cNvPr>
          <p:cNvSpPr>
            <a:spLocks noGrp="1"/>
          </p:cNvSpPr>
          <p:nvPr>
            <p:ph type="title"/>
          </p:nvPr>
        </p:nvSpPr>
        <p:spPr>
          <a:xfrm>
            <a:off x="1069848" y="484632"/>
            <a:ext cx="10058400" cy="1609344"/>
          </a:xfrm>
        </p:spPr>
        <p:txBody>
          <a:bodyPr>
            <a:normAutofit/>
          </a:bodyPr>
          <a:lstStyle/>
          <a:p>
            <a:r>
              <a:rPr lang="en-US">
                <a:ea typeface="+mj-lt"/>
                <a:cs typeface="+mj-lt"/>
              </a:rPr>
              <a:t>IBM DESIGN THINKING</a:t>
            </a:r>
          </a:p>
        </p:txBody>
      </p:sp>
      <p:sp>
        <p:nvSpPr>
          <p:cNvPr id="3" name="Content Placeholder 2">
            <a:extLst>
              <a:ext uri="{FF2B5EF4-FFF2-40B4-BE49-F238E27FC236}">
                <a16:creationId xmlns:a16="http://schemas.microsoft.com/office/drawing/2014/main" id="{52E90A5A-E9C4-4E71-B418-AF1C37BC906A}"/>
              </a:ext>
            </a:extLst>
          </p:cNvPr>
          <p:cNvSpPr>
            <a:spLocks noGrp="1"/>
          </p:cNvSpPr>
          <p:nvPr>
            <p:ph idx="1"/>
          </p:nvPr>
        </p:nvSpPr>
        <p:spPr>
          <a:xfrm>
            <a:off x="1069848" y="2121408"/>
            <a:ext cx="4773168" cy="4050792"/>
          </a:xfrm>
        </p:spPr>
        <p:txBody>
          <a:bodyPr vert="horz" lIns="91440" tIns="45720" rIns="91440" bIns="45720" rtlCol="0" anchor="t">
            <a:normAutofit/>
          </a:bodyPr>
          <a:lstStyle/>
          <a:p>
            <a:r>
              <a:rPr lang="en-US" sz="1400" b="1"/>
              <a:t>Hills </a:t>
            </a:r>
            <a:r>
              <a:rPr lang="en-US" sz="1400"/>
              <a:t>--</a:t>
            </a:r>
            <a:r>
              <a:rPr lang="en-US" sz="1400">
                <a:ea typeface="+mn-lt"/>
                <a:cs typeface="+mn-lt"/>
              </a:rPr>
              <a:t> turn human needs into project goals by aligning a whole-team around a common understanding of success.</a:t>
            </a:r>
            <a:endParaRPr lang="en-US" sz="1400" b="1">
              <a:ea typeface="+mn-lt"/>
              <a:cs typeface="+mn-lt"/>
            </a:endParaRPr>
          </a:p>
          <a:p>
            <a:r>
              <a:rPr lang="en-US" sz="1400"/>
              <a:t>Our common understanding of success through this application is that it should put the user first and it should reflect an enriching design experience. Our project goal has been met by working as a team with well-defined project goals.</a:t>
            </a:r>
          </a:p>
          <a:p>
            <a:r>
              <a:rPr lang="en-US" sz="1400" b="1"/>
              <a:t>Playbacks </a:t>
            </a:r>
            <a:r>
              <a:rPr lang="en-US" sz="1400"/>
              <a:t>-- </a:t>
            </a:r>
            <a:r>
              <a:rPr lang="en-US" sz="1400">
                <a:ea typeface="+mn-lt"/>
                <a:cs typeface="+mn-lt"/>
              </a:rPr>
              <a:t>safe space for team members. We regularly voiced our opinion concerning our effort. Regularly identified alignment and misalignment about what we intend to deliver. Kept in mind the perspective of an end user based on what we observed, reflected and made</a:t>
            </a:r>
            <a:endParaRPr lang="en-US" sz="1400"/>
          </a:p>
          <a:p>
            <a:r>
              <a:rPr lang="en-US" sz="1400" b="1"/>
              <a:t>Sponser Users</a:t>
            </a:r>
            <a:r>
              <a:rPr lang="en-US" sz="1400"/>
              <a:t> -- took regular feedback and opinion from users who are beyond ou team. Our aim with such interactions</a:t>
            </a:r>
            <a:r>
              <a:rPr lang="en-US" sz="1400">
                <a:ea typeface="+mn-lt"/>
                <a:cs typeface="+mn-lt"/>
              </a:rPr>
              <a:t> was to close the gap between our assumptions and their reality</a:t>
            </a:r>
            <a:endParaRPr lang="en-US" sz="1400"/>
          </a:p>
          <a:p>
            <a:endParaRPr lang="en-US" sz="1400" b="1"/>
          </a:p>
          <a:p>
            <a:endParaRPr lang="en-US" sz="1400"/>
          </a:p>
        </p:txBody>
      </p:sp>
      <p:pic>
        <p:nvPicPr>
          <p:cNvPr id="13" name="Graphic 6" descr="Backlog">
            <a:extLst>
              <a:ext uri="{FF2B5EF4-FFF2-40B4-BE49-F238E27FC236}">
                <a16:creationId xmlns:a16="http://schemas.microsoft.com/office/drawing/2014/main" id="{37EFEFC1-1C84-4832-82B8-F1CFF59E31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1320" y="2193036"/>
            <a:ext cx="3980688" cy="3980688"/>
          </a:xfrm>
          <a:prstGeom prst="rect">
            <a:avLst/>
          </a:prstGeom>
        </p:spPr>
      </p:pic>
    </p:spTree>
    <p:extLst>
      <p:ext uri="{BB962C8B-B14F-4D97-AF65-F5344CB8AC3E}">
        <p14:creationId xmlns:p14="http://schemas.microsoft.com/office/powerpoint/2010/main" val="1250659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FCE13-2FA0-417F-9722-DE5B7811D431}"/>
              </a:ext>
            </a:extLst>
          </p:cNvPr>
          <p:cNvSpPr>
            <a:spLocks noGrp="1"/>
          </p:cNvSpPr>
          <p:nvPr>
            <p:ph type="title"/>
          </p:nvPr>
        </p:nvSpPr>
        <p:spPr/>
        <p:txBody>
          <a:bodyPr/>
          <a:lstStyle/>
          <a:p>
            <a:r>
              <a:rPr lang="en-US"/>
              <a:t>Style guide - branding</a:t>
            </a:r>
            <a:endParaRPr lang="en-US">
              <a:latin typeface="Rockwell Condensed"/>
            </a:endParaRPr>
          </a:p>
        </p:txBody>
      </p:sp>
      <p:sp>
        <p:nvSpPr>
          <p:cNvPr id="7" name="Content Placeholder 6">
            <a:extLst>
              <a:ext uri="{FF2B5EF4-FFF2-40B4-BE49-F238E27FC236}">
                <a16:creationId xmlns:a16="http://schemas.microsoft.com/office/drawing/2014/main" id="{0630B082-D10D-462F-B531-2F27C254CCB7}"/>
              </a:ext>
            </a:extLst>
          </p:cNvPr>
          <p:cNvSpPr>
            <a:spLocks noGrp="1"/>
          </p:cNvSpPr>
          <p:nvPr>
            <p:ph idx="1"/>
          </p:nvPr>
        </p:nvSpPr>
        <p:spPr/>
        <p:txBody>
          <a:bodyPr vert="horz" lIns="91440" tIns="45720" rIns="91440" bIns="45720" rtlCol="0" anchor="t">
            <a:normAutofit/>
          </a:bodyPr>
          <a:lstStyle/>
          <a:p>
            <a:r>
              <a:rPr lang="en-US" b="1"/>
              <a:t>Logo</a:t>
            </a:r>
            <a:r>
              <a:rPr lang="en-US"/>
              <a:t>: We have designed a simple logo that clearly shows the letters SOS. The logo has a subtle hidden pattern in it. The 'O' in the logo is made to resemble a rescue tube which is used by lifeguards at pools/seas to save people in need.</a:t>
            </a:r>
            <a:br>
              <a:rPr lang="en-US"/>
            </a:br>
            <a:br>
              <a:rPr lang="en-US"/>
            </a:br>
            <a:endParaRPr lang="en-US"/>
          </a:p>
        </p:txBody>
      </p:sp>
      <p:pic>
        <p:nvPicPr>
          <p:cNvPr id="8" name="Picture 8" descr="A picture containing drawing&#10;&#10;Description generated with very high confidence">
            <a:extLst>
              <a:ext uri="{FF2B5EF4-FFF2-40B4-BE49-F238E27FC236}">
                <a16:creationId xmlns:a16="http://schemas.microsoft.com/office/drawing/2014/main" id="{D4CA12BE-8289-4C9C-A296-63356C971652}"/>
              </a:ext>
            </a:extLst>
          </p:cNvPr>
          <p:cNvPicPr>
            <a:picLocks noChangeAspect="1"/>
          </p:cNvPicPr>
          <p:nvPr/>
        </p:nvPicPr>
        <p:blipFill>
          <a:blip r:embed="rId2"/>
          <a:stretch>
            <a:fillRect/>
          </a:stretch>
        </p:blipFill>
        <p:spPr>
          <a:xfrm>
            <a:off x="4723255" y="3519556"/>
            <a:ext cx="2743200" cy="1827115"/>
          </a:xfrm>
          <a:prstGeom prst="rect">
            <a:avLst/>
          </a:prstGeom>
        </p:spPr>
      </p:pic>
    </p:spTree>
    <p:extLst>
      <p:ext uri="{BB962C8B-B14F-4D97-AF65-F5344CB8AC3E}">
        <p14:creationId xmlns:p14="http://schemas.microsoft.com/office/powerpoint/2010/main" val="4213244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B51A-51C2-41C6-A70D-D4A57D8871CC}"/>
              </a:ext>
            </a:extLst>
          </p:cNvPr>
          <p:cNvSpPr>
            <a:spLocks noGrp="1"/>
          </p:cNvSpPr>
          <p:nvPr>
            <p:ph type="title"/>
          </p:nvPr>
        </p:nvSpPr>
        <p:spPr/>
        <p:txBody>
          <a:bodyPr/>
          <a:lstStyle/>
          <a:p>
            <a:r>
              <a:rPr lang="en-US">
                <a:latin typeface="Rockwell Condensed"/>
              </a:rPr>
              <a:t>Onboarding techniques</a:t>
            </a:r>
          </a:p>
        </p:txBody>
      </p:sp>
      <p:sp>
        <p:nvSpPr>
          <p:cNvPr id="3" name="Content Placeholder 2">
            <a:extLst>
              <a:ext uri="{FF2B5EF4-FFF2-40B4-BE49-F238E27FC236}">
                <a16:creationId xmlns:a16="http://schemas.microsoft.com/office/drawing/2014/main" id="{7BC0D563-C3BA-42AE-AE87-F329F65350F4}"/>
              </a:ext>
            </a:extLst>
          </p:cNvPr>
          <p:cNvSpPr>
            <a:spLocks noGrp="1"/>
          </p:cNvSpPr>
          <p:nvPr>
            <p:ph idx="1"/>
          </p:nvPr>
        </p:nvSpPr>
        <p:spPr>
          <a:xfrm>
            <a:off x="1069848" y="2101332"/>
            <a:ext cx="7331834" cy="4123363"/>
          </a:xfrm>
        </p:spPr>
        <p:txBody>
          <a:bodyPr vert="horz" lIns="91440" tIns="45720" rIns="91440" bIns="45720" rtlCol="0" anchor="t">
            <a:normAutofit/>
          </a:bodyPr>
          <a:lstStyle/>
          <a:p>
            <a:r>
              <a:rPr lang="en-US"/>
              <a:t>Joy Ride Onboarding: helps the user </a:t>
            </a:r>
            <a:r>
              <a:rPr lang="en-US">
                <a:ea typeface="+mn-lt"/>
                <a:cs typeface="+mn-lt"/>
              </a:rPr>
              <a:t>to get right into the application, drawing their attention to key features with subtle visual cues. When the user interacts with these cues, they get tips on using the feature</a:t>
            </a:r>
            <a:endParaRPr lang="en-US"/>
          </a:p>
          <a:p>
            <a:pPr marL="0" indent="0">
              <a:buNone/>
            </a:pPr>
            <a:br>
              <a:rPr lang="en-US"/>
            </a:br>
            <a:endParaRPr lang="en-US"/>
          </a:p>
        </p:txBody>
      </p:sp>
      <p:pic>
        <p:nvPicPr>
          <p:cNvPr id="4" name="Picture 4" descr="A close up of a logo&#10;&#10;Description generated with very high confidence">
            <a:extLst>
              <a:ext uri="{FF2B5EF4-FFF2-40B4-BE49-F238E27FC236}">
                <a16:creationId xmlns:a16="http://schemas.microsoft.com/office/drawing/2014/main" id="{956686E9-BDE4-4B86-B4FB-FDAC86AAF350}"/>
              </a:ext>
            </a:extLst>
          </p:cNvPr>
          <p:cNvPicPr>
            <a:picLocks noChangeAspect="1"/>
          </p:cNvPicPr>
          <p:nvPr/>
        </p:nvPicPr>
        <p:blipFill>
          <a:blip r:embed="rId2"/>
          <a:stretch>
            <a:fillRect/>
          </a:stretch>
        </p:blipFill>
        <p:spPr>
          <a:xfrm>
            <a:off x="9058301" y="1290819"/>
            <a:ext cx="2226598" cy="4709938"/>
          </a:xfrm>
          <a:prstGeom prst="rect">
            <a:avLst/>
          </a:prstGeom>
        </p:spPr>
      </p:pic>
    </p:spTree>
    <p:extLst>
      <p:ext uri="{BB962C8B-B14F-4D97-AF65-F5344CB8AC3E}">
        <p14:creationId xmlns:p14="http://schemas.microsoft.com/office/powerpoint/2010/main" val="119480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B51A-51C2-41C6-A70D-D4A57D8871CC}"/>
              </a:ext>
            </a:extLst>
          </p:cNvPr>
          <p:cNvSpPr>
            <a:spLocks noGrp="1"/>
          </p:cNvSpPr>
          <p:nvPr>
            <p:ph type="title"/>
          </p:nvPr>
        </p:nvSpPr>
        <p:spPr/>
        <p:txBody>
          <a:bodyPr/>
          <a:lstStyle/>
          <a:p>
            <a:r>
              <a:rPr lang="en-US"/>
              <a:t>Onboarding techniques</a:t>
            </a:r>
          </a:p>
        </p:txBody>
      </p:sp>
      <p:sp>
        <p:nvSpPr>
          <p:cNvPr id="3" name="Content Placeholder 2">
            <a:extLst>
              <a:ext uri="{FF2B5EF4-FFF2-40B4-BE49-F238E27FC236}">
                <a16:creationId xmlns:a16="http://schemas.microsoft.com/office/drawing/2014/main" id="{7BC0D563-C3BA-42AE-AE87-F329F65350F4}"/>
              </a:ext>
            </a:extLst>
          </p:cNvPr>
          <p:cNvSpPr>
            <a:spLocks noGrp="1"/>
          </p:cNvSpPr>
          <p:nvPr>
            <p:ph idx="1"/>
          </p:nvPr>
        </p:nvSpPr>
        <p:spPr>
          <a:xfrm>
            <a:off x="1069848" y="2106894"/>
            <a:ext cx="7039429" cy="4326563"/>
          </a:xfrm>
        </p:spPr>
        <p:txBody>
          <a:bodyPr vert="horz" lIns="91440" tIns="45720" rIns="91440" bIns="45720" rtlCol="0" anchor="t">
            <a:normAutofit/>
          </a:bodyPr>
          <a:lstStyle/>
          <a:p>
            <a:r>
              <a:rPr lang="en-US">
                <a:ea typeface="+mn-lt"/>
                <a:cs typeface="+mn-lt"/>
              </a:rPr>
              <a:t>Tooltips: help direct attention toward a specific item or action</a:t>
            </a:r>
          </a:p>
          <a:p>
            <a:endParaRPr lang="en-US">
              <a:ea typeface="+mn-lt"/>
              <a:cs typeface="+mn-lt"/>
            </a:endParaRPr>
          </a:p>
          <a:p>
            <a:endParaRPr lang="en-US">
              <a:ea typeface="+mn-lt"/>
              <a:cs typeface="+mn-lt"/>
            </a:endParaRPr>
          </a:p>
          <a:p>
            <a:pPr marL="0" indent="0">
              <a:buNone/>
            </a:pPr>
            <a:endParaRPr lang="en-US">
              <a:ea typeface="+mn-lt"/>
              <a:cs typeface="+mn-lt"/>
            </a:endParaRPr>
          </a:p>
          <a:p>
            <a:endParaRPr lang="en-US"/>
          </a:p>
          <a:p>
            <a:pPr marL="0" indent="0">
              <a:buNone/>
            </a:pPr>
            <a:br>
              <a:rPr lang="en-US"/>
            </a:b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BE810BA2-9A5B-4BBD-922A-DA4A73C58BF9}"/>
              </a:ext>
            </a:extLst>
          </p:cNvPr>
          <p:cNvPicPr>
            <a:picLocks noChangeAspect="1"/>
          </p:cNvPicPr>
          <p:nvPr/>
        </p:nvPicPr>
        <p:blipFill>
          <a:blip r:embed="rId2"/>
          <a:stretch>
            <a:fillRect/>
          </a:stretch>
        </p:blipFill>
        <p:spPr>
          <a:xfrm>
            <a:off x="8777422" y="1452470"/>
            <a:ext cx="2272882" cy="4877382"/>
          </a:xfrm>
          <a:prstGeom prst="rect">
            <a:avLst/>
          </a:prstGeom>
        </p:spPr>
      </p:pic>
    </p:spTree>
    <p:extLst>
      <p:ext uri="{BB962C8B-B14F-4D97-AF65-F5344CB8AC3E}">
        <p14:creationId xmlns:p14="http://schemas.microsoft.com/office/powerpoint/2010/main" val="1067992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B51A-51C2-41C6-A70D-D4A57D8871CC}"/>
              </a:ext>
            </a:extLst>
          </p:cNvPr>
          <p:cNvSpPr>
            <a:spLocks noGrp="1"/>
          </p:cNvSpPr>
          <p:nvPr>
            <p:ph type="title"/>
          </p:nvPr>
        </p:nvSpPr>
        <p:spPr/>
        <p:txBody>
          <a:bodyPr/>
          <a:lstStyle/>
          <a:p>
            <a:r>
              <a:rPr lang="en-US">
                <a:latin typeface="Rockwell Condensed"/>
              </a:rPr>
              <a:t>Onboarding techniques</a:t>
            </a:r>
          </a:p>
        </p:txBody>
      </p:sp>
      <p:sp>
        <p:nvSpPr>
          <p:cNvPr id="3" name="Content Placeholder 2">
            <a:extLst>
              <a:ext uri="{FF2B5EF4-FFF2-40B4-BE49-F238E27FC236}">
                <a16:creationId xmlns:a16="http://schemas.microsoft.com/office/drawing/2014/main" id="{7BC0D563-C3BA-42AE-AE87-F329F65350F4}"/>
              </a:ext>
            </a:extLst>
          </p:cNvPr>
          <p:cNvSpPr>
            <a:spLocks noGrp="1"/>
          </p:cNvSpPr>
          <p:nvPr>
            <p:ph idx="1"/>
          </p:nvPr>
        </p:nvSpPr>
        <p:spPr>
          <a:xfrm>
            <a:off x="1069848" y="2106894"/>
            <a:ext cx="7039429" cy="4326563"/>
          </a:xfrm>
        </p:spPr>
        <p:txBody>
          <a:bodyPr vert="horz" lIns="91440" tIns="45720" rIns="91440" bIns="45720" rtlCol="0" anchor="t">
            <a:normAutofit/>
          </a:bodyPr>
          <a:lstStyle/>
          <a:p>
            <a:r>
              <a:rPr lang="en-US" b="1">
                <a:ea typeface="+mn-lt"/>
                <a:cs typeface="+mn-lt"/>
              </a:rPr>
              <a:t>Video onboarding</a:t>
            </a:r>
            <a:r>
              <a:rPr lang="en-US">
                <a:ea typeface="+mn-lt"/>
                <a:cs typeface="+mn-lt"/>
              </a:rPr>
              <a:t>: gives a virtual tour of the application to the user</a:t>
            </a:r>
          </a:p>
          <a:p>
            <a:endParaRPr lang="en-US">
              <a:ea typeface="+mn-lt"/>
              <a:cs typeface="+mn-lt"/>
            </a:endParaRPr>
          </a:p>
          <a:p>
            <a:endParaRPr lang="en-US">
              <a:ea typeface="+mn-lt"/>
              <a:cs typeface="+mn-lt"/>
            </a:endParaRPr>
          </a:p>
          <a:p>
            <a:pPr marL="0" indent="0">
              <a:buNone/>
            </a:pPr>
            <a:endParaRPr lang="en-US">
              <a:ea typeface="+mn-lt"/>
              <a:cs typeface="+mn-lt"/>
            </a:endParaRPr>
          </a:p>
          <a:p>
            <a:endParaRPr lang="en-US"/>
          </a:p>
          <a:p>
            <a:pPr marL="0" indent="0">
              <a:buNone/>
            </a:pPr>
            <a:br>
              <a:rPr lang="en-US"/>
            </a:br>
            <a:endParaRPr lang="en-US"/>
          </a:p>
        </p:txBody>
      </p:sp>
    </p:spTree>
    <p:extLst>
      <p:ext uri="{BB962C8B-B14F-4D97-AF65-F5344CB8AC3E}">
        <p14:creationId xmlns:p14="http://schemas.microsoft.com/office/powerpoint/2010/main" val="3176871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0097-C576-4E8E-A468-1002C8599BCD}"/>
              </a:ext>
            </a:extLst>
          </p:cNvPr>
          <p:cNvSpPr>
            <a:spLocks noGrp="1"/>
          </p:cNvSpPr>
          <p:nvPr>
            <p:ph type="title"/>
          </p:nvPr>
        </p:nvSpPr>
        <p:spPr/>
        <p:txBody>
          <a:bodyPr/>
          <a:lstStyle/>
          <a:p>
            <a:r>
              <a:rPr lang="en-US"/>
              <a:t>High fidelity mockup using </a:t>
            </a:r>
            <a:r>
              <a:rPr lang="en-US" err="1"/>
              <a:t>axure</a:t>
            </a:r>
          </a:p>
        </p:txBody>
      </p:sp>
      <p:pic>
        <p:nvPicPr>
          <p:cNvPr id="6" name="Picture 6" descr="A picture containing ball, game, umbrella&#10;&#10;Description generated with very high confidence">
            <a:extLst>
              <a:ext uri="{FF2B5EF4-FFF2-40B4-BE49-F238E27FC236}">
                <a16:creationId xmlns:a16="http://schemas.microsoft.com/office/drawing/2014/main" id="{FEEBBE52-48D5-4EF4-82AA-0D70FE856DE4}"/>
              </a:ext>
            </a:extLst>
          </p:cNvPr>
          <p:cNvPicPr>
            <a:picLocks noChangeAspect="1"/>
          </p:cNvPicPr>
          <p:nvPr/>
        </p:nvPicPr>
        <p:blipFill>
          <a:blip r:embed="rId2"/>
          <a:stretch>
            <a:fillRect/>
          </a:stretch>
        </p:blipFill>
        <p:spPr>
          <a:xfrm>
            <a:off x="1160135" y="1995714"/>
            <a:ext cx="1921717" cy="4114800"/>
          </a:xfrm>
          <a:prstGeom prst="rect">
            <a:avLst/>
          </a:prstGeom>
        </p:spPr>
      </p:pic>
      <p:pic>
        <p:nvPicPr>
          <p:cNvPr id="8" name="Picture 8" descr="A screenshot of a cell phone&#10;&#10;Description generated with high confidence">
            <a:extLst>
              <a:ext uri="{FF2B5EF4-FFF2-40B4-BE49-F238E27FC236}">
                <a16:creationId xmlns:a16="http://schemas.microsoft.com/office/drawing/2014/main" id="{F90F289A-256A-4CA3-8F4C-89A1E7BFD45D}"/>
              </a:ext>
            </a:extLst>
          </p:cNvPr>
          <p:cNvPicPr>
            <a:picLocks noChangeAspect="1"/>
          </p:cNvPicPr>
          <p:nvPr/>
        </p:nvPicPr>
        <p:blipFill>
          <a:blip r:embed="rId3"/>
          <a:stretch>
            <a:fillRect/>
          </a:stretch>
        </p:blipFill>
        <p:spPr>
          <a:xfrm>
            <a:off x="4755545" y="1995715"/>
            <a:ext cx="1921717" cy="4114800"/>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FBA51688-1445-4D42-B7A0-C2CFC51F9804}"/>
              </a:ext>
            </a:extLst>
          </p:cNvPr>
          <p:cNvPicPr>
            <a:picLocks noChangeAspect="1"/>
          </p:cNvPicPr>
          <p:nvPr/>
        </p:nvPicPr>
        <p:blipFill>
          <a:blip r:embed="rId4"/>
          <a:stretch>
            <a:fillRect/>
          </a:stretch>
        </p:blipFill>
        <p:spPr>
          <a:xfrm>
            <a:off x="8242682" y="1995714"/>
            <a:ext cx="1921717" cy="4114800"/>
          </a:xfrm>
          <a:prstGeom prst="rect">
            <a:avLst/>
          </a:prstGeom>
        </p:spPr>
      </p:pic>
    </p:spTree>
    <p:extLst>
      <p:ext uri="{BB962C8B-B14F-4D97-AF65-F5344CB8AC3E}">
        <p14:creationId xmlns:p14="http://schemas.microsoft.com/office/powerpoint/2010/main" val="2614224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0097-C576-4E8E-A468-1002C8599BCD}"/>
              </a:ext>
            </a:extLst>
          </p:cNvPr>
          <p:cNvSpPr>
            <a:spLocks noGrp="1"/>
          </p:cNvSpPr>
          <p:nvPr>
            <p:ph type="title"/>
          </p:nvPr>
        </p:nvSpPr>
        <p:spPr/>
        <p:txBody>
          <a:bodyPr/>
          <a:lstStyle/>
          <a:p>
            <a:r>
              <a:rPr lang="en-US"/>
              <a:t>High fidelity mockup using </a:t>
            </a:r>
            <a:r>
              <a:rPr lang="en-US" err="1"/>
              <a:t>axure</a:t>
            </a:r>
          </a:p>
        </p:txBody>
      </p:sp>
      <p:pic>
        <p:nvPicPr>
          <p:cNvPr id="4" name="Picture 4" descr="A close up of a map&#10;&#10;Description generated with high confidence">
            <a:extLst>
              <a:ext uri="{FF2B5EF4-FFF2-40B4-BE49-F238E27FC236}">
                <a16:creationId xmlns:a16="http://schemas.microsoft.com/office/drawing/2014/main" id="{B1580C9A-F2C6-4B8D-91D1-606406544CE6}"/>
              </a:ext>
            </a:extLst>
          </p:cNvPr>
          <p:cNvPicPr>
            <a:picLocks noGrp="1" noChangeAspect="1"/>
          </p:cNvPicPr>
          <p:nvPr>
            <p:ph idx="1"/>
          </p:nvPr>
        </p:nvPicPr>
        <p:blipFill>
          <a:blip r:embed="rId2"/>
          <a:stretch>
            <a:fillRect/>
          </a:stretch>
        </p:blipFill>
        <p:spPr>
          <a:xfrm>
            <a:off x="1072027" y="1999256"/>
            <a:ext cx="1891823" cy="4050792"/>
          </a:xfrm>
        </p:spPr>
      </p:pic>
      <p:pic>
        <p:nvPicPr>
          <p:cNvPr id="12" name="Picture 12" descr="A screenshot of a cell phone&#10;&#10;Description generated with very high confidence">
            <a:extLst>
              <a:ext uri="{FF2B5EF4-FFF2-40B4-BE49-F238E27FC236}">
                <a16:creationId xmlns:a16="http://schemas.microsoft.com/office/drawing/2014/main" id="{EC3B44C2-E5C5-44D5-B64F-C81A811FD529}"/>
              </a:ext>
            </a:extLst>
          </p:cNvPr>
          <p:cNvPicPr>
            <a:picLocks noChangeAspect="1"/>
          </p:cNvPicPr>
          <p:nvPr/>
        </p:nvPicPr>
        <p:blipFill>
          <a:blip r:embed="rId3"/>
          <a:stretch>
            <a:fillRect/>
          </a:stretch>
        </p:blipFill>
        <p:spPr>
          <a:xfrm>
            <a:off x="4801419" y="1972301"/>
            <a:ext cx="1921717" cy="4114800"/>
          </a:xfrm>
          <a:prstGeom prst="rect">
            <a:avLst/>
          </a:prstGeom>
        </p:spPr>
      </p:pic>
      <p:pic>
        <p:nvPicPr>
          <p:cNvPr id="14" name="Picture 14" descr="A screenshot of a cell phone&#10;&#10;Description generated with very high confidence">
            <a:extLst>
              <a:ext uri="{FF2B5EF4-FFF2-40B4-BE49-F238E27FC236}">
                <a16:creationId xmlns:a16="http://schemas.microsoft.com/office/drawing/2014/main" id="{BDC55BE4-69EF-4B53-86F0-9ACFDED1C622}"/>
              </a:ext>
            </a:extLst>
          </p:cNvPr>
          <p:cNvPicPr>
            <a:picLocks noChangeAspect="1"/>
          </p:cNvPicPr>
          <p:nvPr/>
        </p:nvPicPr>
        <p:blipFill>
          <a:blip r:embed="rId4"/>
          <a:stretch>
            <a:fillRect/>
          </a:stretch>
        </p:blipFill>
        <p:spPr>
          <a:xfrm>
            <a:off x="8458913" y="1995714"/>
            <a:ext cx="1943965" cy="4187106"/>
          </a:xfrm>
          <a:prstGeom prst="rect">
            <a:avLst/>
          </a:prstGeom>
        </p:spPr>
      </p:pic>
    </p:spTree>
    <p:extLst>
      <p:ext uri="{BB962C8B-B14F-4D97-AF65-F5344CB8AC3E}">
        <p14:creationId xmlns:p14="http://schemas.microsoft.com/office/powerpoint/2010/main" val="240498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171A-6967-4C6E-81EB-FB9C23240818}"/>
              </a:ext>
            </a:extLst>
          </p:cNvPr>
          <p:cNvSpPr>
            <a:spLocks noGrp="1"/>
          </p:cNvSpPr>
          <p:nvPr>
            <p:ph type="title"/>
          </p:nvPr>
        </p:nvSpPr>
        <p:spPr/>
        <p:txBody>
          <a:bodyPr/>
          <a:lstStyle/>
          <a:p>
            <a:r>
              <a:rPr lang="en-US"/>
              <a:t>Extra features</a:t>
            </a:r>
            <a:endParaRPr lang="en-US">
              <a:latin typeface="Rockwell Condensed"/>
            </a:endParaRPr>
          </a:p>
        </p:txBody>
      </p:sp>
      <p:sp>
        <p:nvSpPr>
          <p:cNvPr id="3" name="Content Placeholder 2">
            <a:extLst>
              <a:ext uri="{FF2B5EF4-FFF2-40B4-BE49-F238E27FC236}">
                <a16:creationId xmlns:a16="http://schemas.microsoft.com/office/drawing/2014/main" id="{CE8C12A6-9438-4926-88A3-80397387DF0A}"/>
              </a:ext>
            </a:extLst>
          </p:cNvPr>
          <p:cNvSpPr>
            <a:spLocks noGrp="1"/>
          </p:cNvSpPr>
          <p:nvPr>
            <p:ph idx="1"/>
          </p:nvPr>
        </p:nvSpPr>
        <p:spPr/>
        <p:txBody>
          <a:bodyPr vert="horz" lIns="91440" tIns="45720" rIns="91440" bIns="45720" rtlCol="0" anchor="t">
            <a:normAutofit/>
          </a:bodyPr>
          <a:lstStyle/>
          <a:p>
            <a:r>
              <a:rPr lang="en-US"/>
              <a:t>Onboarding – Joyride, tooltip, video</a:t>
            </a:r>
          </a:p>
          <a:p>
            <a:r>
              <a:rPr lang="en-US">
                <a:ea typeface="+mn-lt"/>
                <a:cs typeface="+mn-lt"/>
              </a:rPr>
              <a:t>Feedback report generated from User Survey</a:t>
            </a:r>
            <a:endParaRPr lang="en-US"/>
          </a:p>
          <a:p>
            <a:r>
              <a:rPr lang="en-US"/>
              <a:t>Password Strength Checker</a:t>
            </a:r>
          </a:p>
          <a:p>
            <a:r>
              <a:rPr lang="en-US"/>
              <a:t>Error Handling and Validations</a:t>
            </a:r>
          </a:p>
          <a:p>
            <a:r>
              <a:rPr lang="en-US"/>
              <a:t>Embedded Maps with street view and Earth view</a:t>
            </a:r>
          </a:p>
          <a:p>
            <a:r>
              <a:rPr lang="en-US"/>
              <a:t>Animations on swipe left and swipe right</a:t>
            </a:r>
          </a:p>
          <a:p>
            <a:r>
              <a:rPr lang="en-US"/>
              <a:t>Face ID on user Sign In</a:t>
            </a:r>
          </a:p>
          <a:p>
            <a:r>
              <a:rPr lang="en-US"/>
              <a:t>Image Slider</a:t>
            </a:r>
          </a:p>
          <a:p>
            <a:r>
              <a:rPr lang="en-US"/>
              <a:t>File attachment feature </a:t>
            </a:r>
          </a:p>
          <a:p>
            <a:endParaRPr lang="en-US"/>
          </a:p>
        </p:txBody>
      </p:sp>
    </p:spTree>
    <p:extLst>
      <p:ext uri="{BB962C8B-B14F-4D97-AF65-F5344CB8AC3E}">
        <p14:creationId xmlns:p14="http://schemas.microsoft.com/office/powerpoint/2010/main" val="4191107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750F-A2FD-45F8-B83F-4323C8F4F877}"/>
              </a:ext>
            </a:extLst>
          </p:cNvPr>
          <p:cNvSpPr>
            <a:spLocks noGrp="1"/>
          </p:cNvSpPr>
          <p:nvPr>
            <p:ph type="title"/>
          </p:nvPr>
        </p:nvSpPr>
        <p:spPr/>
        <p:txBody>
          <a:bodyPr/>
          <a:lstStyle/>
          <a:p>
            <a:r>
              <a:rPr lang="en-US"/>
              <a:t>Teamwork/collaboration</a:t>
            </a:r>
            <a:endParaRPr lang="en-US">
              <a:latin typeface="Rockwell Condensed"/>
            </a:endParaRPr>
          </a:p>
        </p:txBody>
      </p:sp>
      <p:sp>
        <p:nvSpPr>
          <p:cNvPr id="3" name="Content Placeholder 2">
            <a:extLst>
              <a:ext uri="{FF2B5EF4-FFF2-40B4-BE49-F238E27FC236}">
                <a16:creationId xmlns:a16="http://schemas.microsoft.com/office/drawing/2014/main" id="{D6C15D6A-C0B1-4B6C-854E-7E60EB2566A4}"/>
              </a:ext>
            </a:extLst>
          </p:cNvPr>
          <p:cNvSpPr>
            <a:spLocks noGrp="1"/>
          </p:cNvSpPr>
          <p:nvPr>
            <p:ph idx="1"/>
          </p:nvPr>
        </p:nvSpPr>
        <p:spPr/>
        <p:txBody>
          <a:bodyPr vert="horz" lIns="91440" tIns="45720" rIns="91440" bIns="45720" rtlCol="0" anchor="t">
            <a:normAutofit/>
          </a:bodyPr>
          <a:lstStyle/>
          <a:p>
            <a:r>
              <a:rPr lang="en-US">
                <a:ea typeface="+mn-lt"/>
                <a:cs typeface="+mn-lt"/>
              </a:rPr>
              <a:t>We had multiple brainstorming sessions where we gathered all the pain points, requirements, scope, design elements and all other metrics required to build the application</a:t>
            </a:r>
          </a:p>
          <a:p>
            <a:r>
              <a:rPr lang="en-US">
                <a:ea typeface="+mn-lt"/>
                <a:cs typeface="+mn-lt"/>
              </a:rPr>
              <a:t>We have divided the application into 3 sections: Admin,Police Officer,User</a:t>
            </a:r>
          </a:p>
          <a:p>
            <a:r>
              <a:rPr lang="en-US">
                <a:ea typeface="+mn-lt"/>
                <a:cs typeface="+mn-lt"/>
              </a:rPr>
              <a:t>We evenly divided a total of 43 screens in Axure amongst all 4 team members</a:t>
            </a:r>
          </a:p>
          <a:p>
            <a:r>
              <a:rPr lang="en-US">
                <a:ea typeface="+mn-lt"/>
                <a:cs typeface="+mn-lt"/>
              </a:rPr>
              <a:t>All the team members also contributed in creating the power point presentation</a:t>
            </a:r>
          </a:p>
          <a:p>
            <a:r>
              <a:rPr lang="en-US">
                <a:ea typeface="+mn-lt"/>
                <a:cs typeface="+mn-lt"/>
              </a:rPr>
              <a:t>All team members contributed in Selenium Testing</a:t>
            </a:r>
          </a:p>
          <a:p>
            <a:endParaRPr lang="en-US"/>
          </a:p>
          <a:p>
            <a:endParaRPr lang="en-US"/>
          </a:p>
        </p:txBody>
      </p:sp>
    </p:spTree>
    <p:extLst>
      <p:ext uri="{BB962C8B-B14F-4D97-AF65-F5344CB8AC3E}">
        <p14:creationId xmlns:p14="http://schemas.microsoft.com/office/powerpoint/2010/main" val="2663582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852EE-79CA-41CD-AE5D-5ADEE8925781}"/>
              </a:ext>
            </a:extLst>
          </p:cNvPr>
          <p:cNvSpPr>
            <a:spLocks noGrp="1"/>
          </p:cNvSpPr>
          <p:nvPr>
            <p:ph type="title"/>
          </p:nvPr>
        </p:nvSpPr>
        <p:spPr/>
        <p:txBody>
          <a:bodyPr/>
          <a:lstStyle/>
          <a:p>
            <a:pPr algn="ctr"/>
            <a:r>
              <a:rPr lang="en-US"/>
              <a:t>THANK YOU</a:t>
            </a:r>
          </a:p>
        </p:txBody>
      </p:sp>
      <p:sp>
        <p:nvSpPr>
          <p:cNvPr id="3" name="Content Placeholder 2">
            <a:extLst>
              <a:ext uri="{FF2B5EF4-FFF2-40B4-BE49-F238E27FC236}">
                <a16:creationId xmlns:a16="http://schemas.microsoft.com/office/drawing/2014/main" id="{FA648374-F1E0-47D7-A875-C12CE0A9ECA8}"/>
              </a:ext>
            </a:extLst>
          </p:cNvPr>
          <p:cNvSpPr>
            <a:spLocks noGrp="1"/>
          </p:cNvSpPr>
          <p:nvPr>
            <p:ph idx="1"/>
          </p:nvPr>
        </p:nvSpPr>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493763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E9D5B-9A86-FE48-80F0-DC213ECBE4FC}"/>
              </a:ext>
            </a:extLst>
          </p:cNvPr>
          <p:cNvSpPr>
            <a:spLocks noGrp="1"/>
          </p:cNvSpPr>
          <p:nvPr>
            <p:ph type="title"/>
          </p:nvPr>
        </p:nvSpPr>
        <p:spPr>
          <a:xfrm>
            <a:off x="1069848" y="484632"/>
            <a:ext cx="10058400" cy="1609344"/>
          </a:xfrm>
        </p:spPr>
        <p:txBody>
          <a:bodyPr>
            <a:normAutofit/>
          </a:bodyPr>
          <a:lstStyle/>
          <a:p>
            <a:r>
              <a:rPr lang="en-US"/>
              <a:t>FLAWS</a:t>
            </a:r>
          </a:p>
        </p:txBody>
      </p:sp>
      <p:sp>
        <p:nvSpPr>
          <p:cNvPr id="55" name="Rectangle 24">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6" name="Content Placeholder 2">
            <a:extLst>
              <a:ext uri="{FF2B5EF4-FFF2-40B4-BE49-F238E27FC236}">
                <a16:creationId xmlns:a16="http://schemas.microsoft.com/office/drawing/2014/main" id="{8EFE2180-5E67-4103-8A39-A4D16266AADF}"/>
              </a:ext>
            </a:extLst>
          </p:cNvPr>
          <p:cNvGraphicFramePr>
            <a:graphicFrameLocks noGrp="1"/>
          </p:cNvGraphicFramePr>
          <p:nvPr>
            <p:ph idx="1"/>
            <p:extLst>
              <p:ext uri="{D42A27DB-BD31-4B8C-83A1-F6EECF244321}">
                <p14:modId xmlns:p14="http://schemas.microsoft.com/office/powerpoint/2010/main" val="1199690914"/>
              </p:ext>
            </p:extLst>
          </p:nvPr>
        </p:nvGraphicFramePr>
        <p:xfrm>
          <a:off x="1062718" y="2225733"/>
          <a:ext cx="10559142" cy="45612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28918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E9D5B-9A86-FE48-80F0-DC213ECBE4FC}"/>
              </a:ext>
            </a:extLst>
          </p:cNvPr>
          <p:cNvSpPr>
            <a:spLocks noGrp="1"/>
          </p:cNvSpPr>
          <p:nvPr>
            <p:ph type="title"/>
          </p:nvPr>
        </p:nvSpPr>
        <p:spPr>
          <a:xfrm>
            <a:off x="1069848" y="484632"/>
            <a:ext cx="10058400" cy="1609344"/>
          </a:xfrm>
        </p:spPr>
        <p:txBody>
          <a:bodyPr>
            <a:normAutofit/>
          </a:bodyPr>
          <a:lstStyle/>
          <a:p>
            <a:r>
              <a:rPr lang="en-US"/>
              <a:t>Improvements</a:t>
            </a:r>
          </a:p>
        </p:txBody>
      </p:sp>
      <p:sp>
        <p:nvSpPr>
          <p:cNvPr id="23" name="Rectangle 22">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72878D1-589C-4970-891D-A5D67E562812}"/>
              </a:ext>
            </a:extLst>
          </p:cNvPr>
          <p:cNvGraphicFramePr>
            <a:graphicFrameLocks noGrp="1"/>
          </p:cNvGraphicFramePr>
          <p:nvPr>
            <p:ph idx="1"/>
            <p:extLst>
              <p:ext uri="{D42A27DB-BD31-4B8C-83A1-F6EECF244321}">
                <p14:modId xmlns:p14="http://schemas.microsoft.com/office/powerpoint/2010/main" val="352689832"/>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01101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78F6A-EB98-4EAD-82DC-A8EE71EB1592}"/>
              </a:ext>
            </a:extLst>
          </p:cNvPr>
          <p:cNvSpPr>
            <a:spLocks noGrp="1"/>
          </p:cNvSpPr>
          <p:nvPr>
            <p:ph type="title"/>
          </p:nvPr>
        </p:nvSpPr>
        <p:spPr/>
        <p:txBody>
          <a:bodyPr/>
          <a:lstStyle/>
          <a:p>
            <a:r>
              <a:rPr lang="en-US"/>
              <a:t>Skeleton plane</a:t>
            </a:r>
          </a:p>
        </p:txBody>
      </p:sp>
      <p:sp>
        <p:nvSpPr>
          <p:cNvPr id="3" name="Content Placeholder 2">
            <a:extLst>
              <a:ext uri="{FF2B5EF4-FFF2-40B4-BE49-F238E27FC236}">
                <a16:creationId xmlns:a16="http://schemas.microsoft.com/office/drawing/2014/main" id="{C9C2CA38-EF68-42FB-A9FD-D5848C30A57F}"/>
              </a:ext>
            </a:extLst>
          </p:cNvPr>
          <p:cNvSpPr>
            <a:spLocks noGrp="1"/>
          </p:cNvSpPr>
          <p:nvPr>
            <p:ph idx="1"/>
          </p:nvPr>
        </p:nvSpPr>
        <p:spPr/>
        <p:txBody>
          <a:bodyPr vert="horz" lIns="91440" tIns="45720" rIns="91440" bIns="45720" rtlCol="0" anchor="t">
            <a:normAutofit/>
          </a:bodyPr>
          <a:lstStyle/>
          <a:p>
            <a:r>
              <a:rPr lang="en-US">
                <a:ea typeface="+mn-lt"/>
                <a:cs typeface="+mn-lt"/>
              </a:rPr>
              <a:t>Determines the visual form on the screen, presentation and arrangement of all elements that makes us interact with the functionality of the system</a:t>
            </a:r>
          </a:p>
          <a:p>
            <a:r>
              <a:rPr lang="en-US">
                <a:ea typeface="+mn-lt"/>
                <a:cs typeface="+mn-lt"/>
              </a:rPr>
              <a:t>How the user moves through the information</a:t>
            </a:r>
          </a:p>
          <a:p>
            <a:r>
              <a:rPr lang="en-US">
                <a:ea typeface="+mn-lt"/>
                <a:cs typeface="+mn-lt"/>
              </a:rPr>
              <a:t>How information is presented to make it coherent, articulate and effective</a:t>
            </a:r>
          </a:p>
          <a:p>
            <a:r>
              <a:rPr lang="en-US">
                <a:ea typeface="+mn-lt"/>
                <a:cs typeface="+mn-lt"/>
              </a:rPr>
              <a:t>Split into three components </a:t>
            </a:r>
            <a:r>
              <a:rPr lang="en-US" i="1">
                <a:ea typeface="+mn-lt"/>
                <a:cs typeface="+mn-lt"/>
              </a:rPr>
              <a:t>Interface Design</a:t>
            </a:r>
            <a:r>
              <a:rPr lang="en-US">
                <a:ea typeface="+mn-lt"/>
                <a:cs typeface="+mn-lt"/>
              </a:rPr>
              <a:t>, </a:t>
            </a:r>
            <a:r>
              <a:rPr lang="en-US" i="1">
                <a:ea typeface="+mn-lt"/>
                <a:cs typeface="+mn-lt"/>
              </a:rPr>
              <a:t>Navigation Design</a:t>
            </a:r>
            <a:r>
              <a:rPr lang="en-US">
                <a:ea typeface="+mn-lt"/>
                <a:cs typeface="+mn-lt"/>
              </a:rPr>
              <a:t>, &amp; </a:t>
            </a:r>
            <a:r>
              <a:rPr lang="en-US" i="1">
                <a:ea typeface="+mn-lt"/>
                <a:cs typeface="+mn-lt"/>
              </a:rPr>
              <a:t>Information Design</a:t>
            </a:r>
            <a:endParaRPr lang="en-US"/>
          </a:p>
        </p:txBody>
      </p:sp>
    </p:spTree>
    <p:extLst>
      <p:ext uri="{BB962C8B-B14F-4D97-AF65-F5344CB8AC3E}">
        <p14:creationId xmlns:p14="http://schemas.microsoft.com/office/powerpoint/2010/main" val="2034308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78F6A-EB98-4EAD-82DC-A8EE71EB1592}"/>
              </a:ext>
            </a:extLst>
          </p:cNvPr>
          <p:cNvSpPr>
            <a:spLocks noGrp="1"/>
          </p:cNvSpPr>
          <p:nvPr>
            <p:ph type="title"/>
          </p:nvPr>
        </p:nvSpPr>
        <p:spPr/>
        <p:txBody>
          <a:bodyPr/>
          <a:lstStyle/>
          <a:p>
            <a:r>
              <a:rPr lang="en-US"/>
              <a:t>Interface design</a:t>
            </a:r>
          </a:p>
        </p:txBody>
      </p:sp>
      <p:sp>
        <p:nvSpPr>
          <p:cNvPr id="3" name="Content Placeholder 2">
            <a:extLst>
              <a:ext uri="{FF2B5EF4-FFF2-40B4-BE49-F238E27FC236}">
                <a16:creationId xmlns:a16="http://schemas.microsoft.com/office/drawing/2014/main" id="{C9C2CA38-EF68-42FB-A9FD-D5848C30A57F}"/>
              </a:ext>
            </a:extLst>
          </p:cNvPr>
          <p:cNvSpPr>
            <a:spLocks noGrp="1"/>
          </p:cNvSpPr>
          <p:nvPr>
            <p:ph idx="1"/>
          </p:nvPr>
        </p:nvSpPr>
        <p:spPr>
          <a:xfrm>
            <a:off x="1069848" y="2107031"/>
            <a:ext cx="4810665" cy="4065169"/>
          </a:xfrm>
        </p:spPr>
        <p:txBody>
          <a:bodyPr vert="horz" lIns="91440" tIns="45720" rIns="91440" bIns="45720" rtlCol="0" anchor="t">
            <a:normAutofit/>
          </a:bodyPr>
          <a:lstStyle/>
          <a:p>
            <a:r>
              <a:rPr lang="en-US">
                <a:ea typeface="+mn-lt"/>
                <a:cs typeface="+mn-lt"/>
              </a:rPr>
              <a:t>Presenting and arranging interface elements to enable users to interact with the functionality of the system</a:t>
            </a:r>
          </a:p>
          <a:p>
            <a:r>
              <a:rPr lang="en-US">
                <a:ea typeface="+mn-lt"/>
                <a:cs typeface="+mn-lt"/>
              </a:rPr>
              <a:t>Selecting the right interface elements for the task the user is trying to accomplish and arranging them on the screen in a way that will be readily understood and easily used </a:t>
            </a:r>
            <a:endParaRPr lang="en-US"/>
          </a:p>
          <a:p>
            <a:r>
              <a:rPr lang="en-US">
                <a:ea typeface="+mn-lt"/>
                <a:cs typeface="+mn-lt"/>
              </a:rPr>
              <a:t>Successful interfaces are those in which users immediately notice the important stuff </a:t>
            </a:r>
          </a:p>
          <a:p>
            <a:endParaRPr lang="en-US"/>
          </a:p>
          <a:p>
            <a:endParaRPr lang="en-US"/>
          </a:p>
        </p:txBody>
      </p:sp>
      <p:pic>
        <p:nvPicPr>
          <p:cNvPr id="4" name="Picture 4" descr="A screenshot of a cell phone&#10;&#10;Description generated with very high confidence">
            <a:extLst>
              <a:ext uri="{FF2B5EF4-FFF2-40B4-BE49-F238E27FC236}">
                <a16:creationId xmlns:a16="http://schemas.microsoft.com/office/drawing/2014/main" id="{1651E78C-6EED-4C25-877E-D22372C96CEA}"/>
              </a:ext>
            </a:extLst>
          </p:cNvPr>
          <p:cNvPicPr>
            <a:picLocks noChangeAspect="1"/>
          </p:cNvPicPr>
          <p:nvPr/>
        </p:nvPicPr>
        <p:blipFill>
          <a:blip r:embed="rId2"/>
          <a:stretch>
            <a:fillRect/>
          </a:stretch>
        </p:blipFill>
        <p:spPr>
          <a:xfrm>
            <a:off x="8370048" y="1457864"/>
            <a:ext cx="2094245" cy="4474233"/>
          </a:xfrm>
          <a:prstGeom prst="rect">
            <a:avLst/>
          </a:prstGeom>
        </p:spPr>
      </p:pic>
    </p:spTree>
    <p:extLst>
      <p:ext uri="{BB962C8B-B14F-4D97-AF65-F5344CB8AC3E}">
        <p14:creationId xmlns:p14="http://schemas.microsoft.com/office/powerpoint/2010/main" val="2540136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78F6A-EB98-4EAD-82DC-A8EE71EB1592}"/>
              </a:ext>
            </a:extLst>
          </p:cNvPr>
          <p:cNvSpPr>
            <a:spLocks noGrp="1"/>
          </p:cNvSpPr>
          <p:nvPr>
            <p:ph type="title"/>
          </p:nvPr>
        </p:nvSpPr>
        <p:spPr>
          <a:xfrm>
            <a:off x="681659" y="225840"/>
            <a:ext cx="10058400" cy="1408061"/>
          </a:xfrm>
        </p:spPr>
        <p:txBody>
          <a:bodyPr>
            <a:normAutofit/>
          </a:bodyPr>
          <a:lstStyle/>
          <a:p>
            <a:r>
              <a:rPr lang="en-US">
                <a:latin typeface="Rockwell Condensed"/>
              </a:rPr>
              <a:t>Navigation Design</a:t>
            </a:r>
            <a:endParaRPr lang="en-US"/>
          </a:p>
        </p:txBody>
      </p:sp>
      <p:sp>
        <p:nvSpPr>
          <p:cNvPr id="50" name="Content Placeholder 49">
            <a:extLst>
              <a:ext uri="{FF2B5EF4-FFF2-40B4-BE49-F238E27FC236}">
                <a16:creationId xmlns:a16="http://schemas.microsoft.com/office/drawing/2014/main" id="{F2F618BA-76EF-42DE-AFEA-61A12F42FFFC}"/>
              </a:ext>
            </a:extLst>
          </p:cNvPr>
          <p:cNvSpPr>
            <a:spLocks noGrp="1"/>
          </p:cNvSpPr>
          <p:nvPr>
            <p:ph idx="1"/>
          </p:nvPr>
        </p:nvSpPr>
        <p:spPr>
          <a:xfrm>
            <a:off x="796678" y="2020766"/>
            <a:ext cx="4499820" cy="4007660"/>
          </a:xfrm>
        </p:spPr>
        <p:txBody>
          <a:bodyPr vert="horz" lIns="91440" tIns="45720" rIns="91440" bIns="45720" rtlCol="0" anchor="t">
            <a:normAutofit/>
          </a:bodyPr>
          <a:lstStyle/>
          <a:p>
            <a:r>
              <a:rPr lang="en-US">
                <a:ea typeface="+mn-lt"/>
                <a:cs typeface="+mn-lt"/>
              </a:rPr>
              <a:t>How to navigate through the information using the interface</a:t>
            </a:r>
          </a:p>
          <a:p>
            <a:r>
              <a:rPr lang="en-US">
                <a:ea typeface="+mn-lt"/>
                <a:cs typeface="+mn-lt"/>
              </a:rPr>
              <a:t>Provide users with a means for getting from one point to another on the site</a:t>
            </a:r>
            <a:endParaRPr lang="en-US"/>
          </a:p>
        </p:txBody>
      </p:sp>
      <p:pic>
        <p:nvPicPr>
          <p:cNvPr id="51" name="Picture 50" descr="A close up of a logo&#10;&#10;Description generated with high confidence">
            <a:extLst>
              <a:ext uri="{FF2B5EF4-FFF2-40B4-BE49-F238E27FC236}">
                <a16:creationId xmlns:a16="http://schemas.microsoft.com/office/drawing/2014/main" id="{1F99837F-DFBF-42C0-9420-620419DAAAB1}"/>
              </a:ext>
            </a:extLst>
          </p:cNvPr>
          <p:cNvPicPr>
            <a:picLocks noGrp="1" noChangeAspect="1"/>
          </p:cNvPicPr>
          <p:nvPr/>
        </p:nvPicPr>
        <p:blipFill>
          <a:blip r:embed="rId2"/>
          <a:stretch>
            <a:fillRect/>
          </a:stretch>
        </p:blipFill>
        <p:spPr>
          <a:xfrm>
            <a:off x="5932761" y="2063845"/>
            <a:ext cx="1610670" cy="3184590"/>
          </a:xfrm>
          <a:prstGeom prst="rect">
            <a:avLst/>
          </a:prstGeom>
        </p:spPr>
      </p:pic>
      <p:pic>
        <p:nvPicPr>
          <p:cNvPr id="52" name="Picture 51" descr="A picture containing umbrella&#10;&#10;Description generated with very high confidence">
            <a:extLst>
              <a:ext uri="{FF2B5EF4-FFF2-40B4-BE49-F238E27FC236}">
                <a16:creationId xmlns:a16="http://schemas.microsoft.com/office/drawing/2014/main" id="{7BDF3B2C-ACA7-4D27-85C6-7231AF966341}"/>
              </a:ext>
            </a:extLst>
          </p:cNvPr>
          <p:cNvPicPr>
            <a:picLocks noChangeAspect="1"/>
          </p:cNvPicPr>
          <p:nvPr/>
        </p:nvPicPr>
        <p:blipFill>
          <a:blip r:embed="rId3"/>
          <a:stretch>
            <a:fillRect/>
          </a:stretch>
        </p:blipFill>
        <p:spPr>
          <a:xfrm>
            <a:off x="8216395" y="2067221"/>
            <a:ext cx="1593042" cy="3183283"/>
          </a:xfrm>
          <a:prstGeom prst="rect">
            <a:avLst/>
          </a:prstGeom>
        </p:spPr>
      </p:pic>
      <p:pic>
        <p:nvPicPr>
          <p:cNvPr id="53" name="Picture 52" descr="A screenshot of a cell phone&#10;&#10;Description generated with very high confidence">
            <a:extLst>
              <a:ext uri="{FF2B5EF4-FFF2-40B4-BE49-F238E27FC236}">
                <a16:creationId xmlns:a16="http://schemas.microsoft.com/office/drawing/2014/main" id="{367BA577-1B0A-4520-AD71-404F400185BC}"/>
              </a:ext>
            </a:extLst>
          </p:cNvPr>
          <p:cNvPicPr>
            <a:picLocks noChangeAspect="1"/>
          </p:cNvPicPr>
          <p:nvPr/>
        </p:nvPicPr>
        <p:blipFill>
          <a:blip r:embed="rId4"/>
          <a:stretch>
            <a:fillRect/>
          </a:stretch>
        </p:blipFill>
        <p:spPr>
          <a:xfrm>
            <a:off x="10427913" y="2067220"/>
            <a:ext cx="1509612" cy="3183284"/>
          </a:xfrm>
          <a:prstGeom prst="rect">
            <a:avLst/>
          </a:prstGeom>
        </p:spPr>
      </p:pic>
      <p:sp>
        <p:nvSpPr>
          <p:cNvPr id="54" name="Arrow: Right 53">
            <a:extLst>
              <a:ext uri="{FF2B5EF4-FFF2-40B4-BE49-F238E27FC236}">
                <a16:creationId xmlns:a16="http://schemas.microsoft.com/office/drawing/2014/main" id="{E374EBCB-10A8-4D07-B142-6BBC55508A7A}"/>
              </a:ext>
            </a:extLst>
          </p:cNvPr>
          <p:cNvSpPr/>
          <p:nvPr/>
        </p:nvSpPr>
        <p:spPr>
          <a:xfrm>
            <a:off x="7642504" y="3420289"/>
            <a:ext cx="501379" cy="2859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5" name="Arrow: Right 54">
            <a:extLst>
              <a:ext uri="{FF2B5EF4-FFF2-40B4-BE49-F238E27FC236}">
                <a16:creationId xmlns:a16="http://schemas.microsoft.com/office/drawing/2014/main" id="{6D66C1D2-CF84-43CD-99CC-6BFECE81286B}"/>
              </a:ext>
            </a:extLst>
          </p:cNvPr>
          <p:cNvSpPr/>
          <p:nvPr/>
        </p:nvSpPr>
        <p:spPr>
          <a:xfrm>
            <a:off x="9872883" y="3420289"/>
            <a:ext cx="501379" cy="2859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959337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78F6A-EB98-4EAD-82DC-A8EE71EB1592}"/>
              </a:ext>
            </a:extLst>
          </p:cNvPr>
          <p:cNvSpPr>
            <a:spLocks noGrp="1"/>
          </p:cNvSpPr>
          <p:nvPr>
            <p:ph type="title"/>
          </p:nvPr>
        </p:nvSpPr>
        <p:spPr>
          <a:xfrm>
            <a:off x="681659" y="225840"/>
            <a:ext cx="10058400" cy="1408061"/>
          </a:xfrm>
        </p:spPr>
        <p:txBody>
          <a:bodyPr>
            <a:normAutofit fontScale="90000"/>
          </a:bodyPr>
          <a:lstStyle/>
          <a:p>
            <a:br>
              <a:rPr lang="en-US">
                <a:ea typeface="+mj-lt"/>
                <a:cs typeface="+mj-lt"/>
              </a:rPr>
            </a:br>
            <a:r>
              <a:rPr lang="en-US">
                <a:ea typeface="+mj-lt"/>
                <a:cs typeface="+mj-lt"/>
              </a:rPr>
              <a:t>NAVIGATION DESIGN</a:t>
            </a:r>
          </a:p>
          <a:p>
            <a:endParaRPr lang="en-US"/>
          </a:p>
        </p:txBody>
      </p:sp>
      <p:sp>
        <p:nvSpPr>
          <p:cNvPr id="50" name="Content Placeholder 49">
            <a:extLst>
              <a:ext uri="{FF2B5EF4-FFF2-40B4-BE49-F238E27FC236}">
                <a16:creationId xmlns:a16="http://schemas.microsoft.com/office/drawing/2014/main" id="{F2F618BA-76EF-42DE-AFEA-61A12F42FFFC}"/>
              </a:ext>
            </a:extLst>
          </p:cNvPr>
          <p:cNvSpPr>
            <a:spLocks noGrp="1"/>
          </p:cNvSpPr>
          <p:nvPr>
            <p:ph idx="1"/>
          </p:nvPr>
        </p:nvSpPr>
        <p:spPr>
          <a:xfrm>
            <a:off x="796678" y="2020766"/>
            <a:ext cx="4844876" cy="4007660"/>
          </a:xfrm>
        </p:spPr>
        <p:txBody>
          <a:bodyPr vert="horz" lIns="91440" tIns="45720" rIns="91440" bIns="45720" rtlCol="0" anchor="t">
            <a:normAutofit/>
          </a:bodyPr>
          <a:lstStyle/>
          <a:p>
            <a:r>
              <a:rPr lang="en-US" b="1">
                <a:ea typeface="+mn-lt"/>
                <a:cs typeface="+mn-lt"/>
              </a:rPr>
              <a:t>Global navigation  </a:t>
            </a:r>
            <a:r>
              <a:rPr lang="en-US">
                <a:ea typeface="+mn-lt"/>
                <a:cs typeface="+mn-lt"/>
              </a:rPr>
              <a:t>provides access to the broad sweep of the entire site</a:t>
            </a:r>
          </a:p>
          <a:p>
            <a:r>
              <a:rPr lang="en-US" b="1">
                <a:ea typeface="+mn-lt"/>
                <a:cs typeface="+mn-lt"/>
              </a:rPr>
              <a:t>Local navigation</a:t>
            </a:r>
            <a:r>
              <a:rPr lang="en-US">
                <a:ea typeface="+mn-lt"/>
                <a:cs typeface="+mn-lt"/>
              </a:rPr>
              <a:t> provides users with access to what’s “nearby” in the architecture</a:t>
            </a:r>
            <a:endParaRPr lang="en-US"/>
          </a:p>
          <a:p>
            <a:r>
              <a:rPr lang="en-US"/>
              <a:t>Also implemented </a:t>
            </a:r>
            <a:r>
              <a:rPr lang="en-US" b="1"/>
              <a:t>remote navigation</a:t>
            </a:r>
            <a:r>
              <a:rPr lang="en-US"/>
              <a:t> tools such as site map</a:t>
            </a:r>
          </a:p>
          <a:p>
            <a:r>
              <a:rPr lang="en-US" b="1">
                <a:ea typeface="+mn-lt"/>
                <a:cs typeface="+mn-lt"/>
              </a:rPr>
              <a:t>Contextual navigation  </a:t>
            </a:r>
            <a:r>
              <a:rPr lang="en-US">
                <a:ea typeface="+mn-lt"/>
                <a:cs typeface="+mn-lt"/>
              </a:rPr>
              <a:t>embedded in the content of the page itself </a:t>
            </a:r>
          </a:p>
          <a:p>
            <a:endParaRPr lang="en-US" b="1"/>
          </a:p>
          <a:p>
            <a:endParaRPr lang="en-US"/>
          </a:p>
          <a:p>
            <a:endParaRPr lang="en-US"/>
          </a:p>
        </p:txBody>
      </p:sp>
      <p:pic>
        <p:nvPicPr>
          <p:cNvPr id="3" name="Picture 3" descr="A screenshot of text&#10;&#10;Description generated with very high confidence">
            <a:extLst>
              <a:ext uri="{FF2B5EF4-FFF2-40B4-BE49-F238E27FC236}">
                <a16:creationId xmlns:a16="http://schemas.microsoft.com/office/drawing/2014/main" id="{5144A9FD-A6AB-4306-BE62-094A9C4B5119}"/>
              </a:ext>
            </a:extLst>
          </p:cNvPr>
          <p:cNvPicPr>
            <a:picLocks noChangeAspect="1"/>
          </p:cNvPicPr>
          <p:nvPr/>
        </p:nvPicPr>
        <p:blipFill>
          <a:blip r:embed="rId2"/>
          <a:stretch>
            <a:fillRect/>
          </a:stretch>
        </p:blipFill>
        <p:spPr>
          <a:xfrm>
            <a:off x="7104839" y="1636165"/>
            <a:ext cx="2088578" cy="4454084"/>
          </a:xfrm>
          <a:prstGeom prst="rect">
            <a:avLst/>
          </a:prstGeom>
        </p:spPr>
      </p:pic>
      <p:pic>
        <p:nvPicPr>
          <p:cNvPr id="5" name="Picture 5" descr="A screenshot of a cell phone&#10;&#10;Description generated with high confidence">
            <a:extLst>
              <a:ext uri="{FF2B5EF4-FFF2-40B4-BE49-F238E27FC236}">
                <a16:creationId xmlns:a16="http://schemas.microsoft.com/office/drawing/2014/main" id="{A67C9FC1-1D4E-4820-8C49-91D487A20095}"/>
              </a:ext>
            </a:extLst>
          </p:cNvPr>
          <p:cNvPicPr>
            <a:picLocks noChangeAspect="1"/>
          </p:cNvPicPr>
          <p:nvPr/>
        </p:nvPicPr>
        <p:blipFill>
          <a:blip r:embed="rId3"/>
          <a:stretch>
            <a:fillRect/>
          </a:stretch>
        </p:blipFill>
        <p:spPr>
          <a:xfrm>
            <a:off x="9879670" y="1630392"/>
            <a:ext cx="1907340" cy="4445479"/>
          </a:xfrm>
          <a:prstGeom prst="rect">
            <a:avLst/>
          </a:prstGeom>
        </p:spPr>
      </p:pic>
    </p:spTree>
    <p:extLst>
      <p:ext uri="{BB962C8B-B14F-4D97-AF65-F5344CB8AC3E}">
        <p14:creationId xmlns:p14="http://schemas.microsoft.com/office/powerpoint/2010/main" val="7846061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{FA7E1E5E-124B-BB47-B200-88BEFCCF5668}tf10001070</Template>
  <Application>Microsoft Office PowerPoint</Application>
  <PresentationFormat>Widescreen</PresentationFormat>
  <Slides>39</Slides>
  <Notes>0</Notes>
  <HiddenSlides>0</HiddenSlide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Wood Type</vt:lpstr>
      <vt:lpstr>Wood Type</vt:lpstr>
      <vt:lpstr>SOS Application</vt:lpstr>
      <vt:lpstr>Existing design</vt:lpstr>
      <vt:lpstr>Mid-term Summary</vt:lpstr>
      <vt:lpstr>FLAWS</vt:lpstr>
      <vt:lpstr>Improvements</vt:lpstr>
      <vt:lpstr>Skeleton plane</vt:lpstr>
      <vt:lpstr>Interface design</vt:lpstr>
      <vt:lpstr>Navigation Design</vt:lpstr>
      <vt:lpstr> NAVIGATION DESIGN </vt:lpstr>
      <vt:lpstr>Information Design</vt:lpstr>
      <vt:lpstr>Surface plane</vt:lpstr>
      <vt:lpstr>Google material design</vt:lpstr>
      <vt:lpstr>PowerPoint Presentation</vt:lpstr>
      <vt:lpstr>PowerPoint Presentation</vt:lpstr>
      <vt:lpstr>Ux Principles</vt:lpstr>
      <vt:lpstr>Ux Principles</vt:lpstr>
      <vt:lpstr>Ux Principles</vt:lpstr>
      <vt:lpstr>Ux Principles</vt:lpstr>
      <vt:lpstr>Ux Principles</vt:lpstr>
      <vt:lpstr>Ux Principles</vt:lpstr>
      <vt:lpstr>QA and Testing</vt:lpstr>
      <vt:lpstr>UX Research methods</vt:lpstr>
      <vt:lpstr>UX Research methods</vt:lpstr>
      <vt:lpstr>UX RESEARCH METHODS </vt:lpstr>
      <vt:lpstr>UX Research methods</vt:lpstr>
      <vt:lpstr>UX Research methods</vt:lpstr>
      <vt:lpstr>UX Research methods</vt:lpstr>
      <vt:lpstr>UX RESEARCH METHODS</vt:lpstr>
      <vt:lpstr>IBM DESIGN THINKING</vt:lpstr>
      <vt:lpstr>IBM DESIGN THINKING</vt:lpstr>
      <vt:lpstr>Style guide - branding</vt:lpstr>
      <vt:lpstr>Onboarding techniques</vt:lpstr>
      <vt:lpstr>Onboarding techniques</vt:lpstr>
      <vt:lpstr>Onboarding techniques</vt:lpstr>
      <vt:lpstr>High fidelity mockup using axure</vt:lpstr>
      <vt:lpstr>High fidelity mockup using axure</vt:lpstr>
      <vt:lpstr>Extra features</vt:lpstr>
      <vt:lpstr>Teamwork/collaboration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SOS Application</dc:title>
  <dc:creator>Kanika Makhija</dc:creator>
  <cp:revision>153</cp:revision>
  <dcterms:created xsi:type="dcterms:W3CDTF">2020-04-05T21:39:10Z</dcterms:created>
  <dcterms:modified xsi:type="dcterms:W3CDTF">2020-04-13T21:50:36Z</dcterms:modified>
</cp:coreProperties>
</file>